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57" r:id="rId5"/>
    <p:sldId id="281" r:id="rId6"/>
    <p:sldId id="267" r:id="rId7"/>
    <p:sldId id="258" r:id="rId8"/>
    <p:sldId id="275" r:id="rId9"/>
    <p:sldId id="259" r:id="rId10"/>
    <p:sldId id="269" r:id="rId11"/>
    <p:sldId id="276" r:id="rId12"/>
    <p:sldId id="260" r:id="rId13"/>
    <p:sldId id="277" r:id="rId14"/>
    <p:sldId id="261" r:id="rId15"/>
    <p:sldId id="268" r:id="rId16"/>
    <p:sldId id="262" r:id="rId17"/>
    <p:sldId id="278" r:id="rId18"/>
    <p:sldId id="270" r:id="rId19"/>
    <p:sldId id="279" r:id="rId20"/>
    <p:sldId id="282" r:id="rId21"/>
    <p:sldId id="283" r:id="rId22"/>
    <p:sldId id="284" r:id="rId23"/>
    <p:sldId id="288" r:id="rId24"/>
    <p:sldId id="285" r:id="rId25"/>
    <p:sldId id="287" r:id="rId26"/>
    <p:sldId id="291" r:id="rId27"/>
    <p:sldId id="286" r:id="rId28"/>
    <p:sldId id="289" r:id="rId29"/>
    <p:sldId id="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y10" initials="p" lastIdx="2" clrIdx="0">
    <p:extLst>
      <p:ext uri="{19B8F6BF-5375-455C-9EA6-DF929625EA0E}">
        <p15:presenceInfo xmlns:p15="http://schemas.microsoft.com/office/powerpoint/2012/main" userId="py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78" d="100"/>
          <a:sy n="78" d="100"/>
        </p:scale>
        <p:origin x="6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F4107A-9DEB-4472-9C67-9E1CB54AB1EE}"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6046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4107A-9DEB-4472-9C67-9E1CB54AB1EE}"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305282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4107A-9DEB-4472-9C67-9E1CB54AB1EE}"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CE64-B671-4C0F-9C96-4FC840FDD8F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54545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4107A-9DEB-4472-9C67-9E1CB54AB1EE}"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12806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4107A-9DEB-4472-9C67-9E1CB54AB1EE}"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CE64-B671-4C0F-9C96-4FC840FDD8F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413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4107A-9DEB-4472-9C67-9E1CB54AB1EE}"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326841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4107A-9DEB-4472-9C67-9E1CB54AB1EE}"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240553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4107A-9DEB-4472-9C67-9E1CB54AB1EE}"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223660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4107A-9DEB-4472-9C67-9E1CB54AB1EE}"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76191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4107A-9DEB-4472-9C67-9E1CB54AB1EE}"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303405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F4107A-9DEB-4472-9C67-9E1CB54AB1EE}"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137459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F4107A-9DEB-4472-9C67-9E1CB54AB1EE}" type="datetimeFigureOut">
              <a:rPr lang="en-US" smtClean="0"/>
              <a:t>5/15/2016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98835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F4107A-9DEB-4472-9C67-9E1CB54AB1EE}" type="datetimeFigureOut">
              <a:rPr lang="en-US" smtClean="0"/>
              <a:t>5/15/2016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293955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4107A-9DEB-4472-9C67-9E1CB54AB1EE}" type="datetimeFigureOut">
              <a:rPr lang="en-US" smtClean="0"/>
              <a:t>5/15/2016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23598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4107A-9DEB-4472-9C67-9E1CB54AB1EE}"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343081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4107A-9DEB-4472-9C67-9E1CB54AB1EE}"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CE64-B671-4C0F-9C96-4FC840FDD8F4}" type="slidenum">
              <a:rPr lang="en-US" smtClean="0"/>
              <a:t>‹#›</a:t>
            </a:fld>
            <a:endParaRPr lang="en-US"/>
          </a:p>
        </p:txBody>
      </p:sp>
    </p:spTree>
    <p:extLst>
      <p:ext uri="{BB962C8B-B14F-4D97-AF65-F5344CB8AC3E}">
        <p14:creationId xmlns:p14="http://schemas.microsoft.com/office/powerpoint/2010/main" val="192792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F4107A-9DEB-4472-9C67-9E1CB54AB1EE}" type="datetimeFigureOut">
              <a:rPr lang="en-US" smtClean="0"/>
              <a:t>5/15/2016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DECE64-B671-4C0F-9C96-4FC840FDD8F4}" type="slidenum">
              <a:rPr lang="en-US" smtClean="0"/>
              <a:t>‹#›</a:t>
            </a:fld>
            <a:endParaRPr lang="en-US"/>
          </a:p>
        </p:txBody>
      </p:sp>
    </p:spTree>
    <p:extLst>
      <p:ext uri="{BB962C8B-B14F-4D97-AF65-F5344CB8AC3E}">
        <p14:creationId xmlns:p14="http://schemas.microsoft.com/office/powerpoint/2010/main" val="356903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orums.kali.org/showthread.php?24286-WPS-Pixie-Dust-Attack-(Offline-WPS-Attack)" TargetMode="External"/><Relationship Id="rId2" Type="http://schemas.openxmlformats.org/officeDocument/2006/relationships/hyperlink" Target="https://docs.google.com/spreadsheets/d/1tSlbqVQ59kGn8hgmwcPTHUECQ3o9YhXR91A_p7Nnj5Y/edit?pref=2&amp;pli=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outerpwn.com/belkinwpa/" TargetMode="External"/><Relationship Id="rId2" Type="http://schemas.openxmlformats.org/officeDocument/2006/relationships/hyperlink" Target="http://www.jakoblell.com/blog/2012/11/19/cve-2012-4366-insecure-default-wpa2-passphrase-in-multiple-belkin-wireless-router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ownload.aircrack-ng.org/wiki-files/doc/tkip_master.pdf" TargetMode="External"/><Relationship Id="rId2" Type="http://schemas.openxmlformats.org/officeDocument/2006/relationships/hyperlink" Target="http://arstechnica.com/security/2008/11/wpa-cracked/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virtualbox.org/" TargetMode="External"/><Relationship Id="rId2" Type="http://schemas.openxmlformats.org/officeDocument/2006/relationships/hyperlink" Target="http://kali.org/"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upport.amd.com/en-us/kb-articles/Pages/OpenCL2-Driver.aspx" TargetMode="External"/><Relationship Id="rId2" Type="http://schemas.openxmlformats.org/officeDocument/2006/relationships/hyperlink" Target="https://developer.nvidia.com/cuda-download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aircrack-ng.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viehb.files.wordpress.com/2011/12/viehboeck_wp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64783"/>
          </a:xfrm>
        </p:spPr>
        <p:txBody>
          <a:bodyPr/>
          <a:lstStyle/>
          <a:p>
            <a:pPr algn="ctr"/>
            <a:r>
              <a:rPr lang="en-US" dirty="0" smtClean="0"/>
              <a:t>Wireless Hacks</a:t>
            </a:r>
            <a:endParaRPr lang="en-US" dirty="0"/>
          </a:p>
        </p:txBody>
      </p:sp>
      <p:sp>
        <p:nvSpPr>
          <p:cNvPr id="3" name="Subtitle 2"/>
          <p:cNvSpPr>
            <a:spLocks noGrp="1"/>
          </p:cNvSpPr>
          <p:nvPr>
            <p:ph type="subTitle" idx="1"/>
          </p:nvPr>
        </p:nvSpPr>
        <p:spPr>
          <a:xfrm>
            <a:off x="1524000" y="2496065"/>
            <a:ext cx="9144000" cy="2761735"/>
          </a:xfrm>
        </p:spPr>
        <p:txBody>
          <a:bodyPr>
            <a:normAutofit/>
          </a:bodyPr>
          <a:lstStyle/>
          <a:p>
            <a:pPr algn="ctr"/>
            <a:r>
              <a:rPr lang="en-US" dirty="0" smtClean="0"/>
              <a:t>A </a:t>
            </a:r>
            <a:r>
              <a:rPr lang="en-US" dirty="0" err="1" smtClean="0"/>
              <a:t>Valpo</a:t>
            </a:r>
            <a:r>
              <a:rPr lang="en-US" dirty="0" smtClean="0"/>
              <a:t> Hacks Presentation</a:t>
            </a:r>
            <a:endParaRPr lang="en-US" dirty="0"/>
          </a:p>
          <a:p>
            <a:pPr algn="ctr"/>
            <a:endParaRPr lang="en-US" dirty="0" smtClean="0"/>
          </a:p>
          <a:p>
            <a:pPr algn="ctr"/>
            <a:r>
              <a:rPr lang="en-US" dirty="0" smtClean="0"/>
              <a:t>May 2016</a:t>
            </a:r>
          </a:p>
        </p:txBody>
      </p:sp>
    </p:spTree>
    <p:extLst>
      <p:ext uri="{BB962C8B-B14F-4D97-AF65-F5344CB8AC3E}">
        <p14:creationId xmlns:p14="http://schemas.microsoft.com/office/powerpoint/2010/main" val="247274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Attack Methods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2400" b="1" dirty="0" smtClean="0"/>
              <a:t>#2 WPS </a:t>
            </a:r>
            <a:r>
              <a:rPr lang="en-US" sz="2400" b="1" dirty="0" err="1" smtClean="0"/>
              <a:t>Bruteforce</a:t>
            </a:r>
            <a:r>
              <a:rPr lang="en-US" sz="2400" b="1" dirty="0" smtClean="0"/>
              <a:t> (3/3)</a:t>
            </a:r>
          </a:p>
          <a:p>
            <a:pPr marL="0" indent="0">
              <a:buNone/>
            </a:pPr>
            <a:r>
              <a:rPr lang="en-US" dirty="0" smtClean="0"/>
              <a:t>In </a:t>
            </a:r>
            <a:r>
              <a:rPr lang="en-US" dirty="0"/>
              <a:t>2011, many routers did not have any lockouts in place if WPS </a:t>
            </a:r>
            <a:r>
              <a:rPr lang="en-US" dirty="0" err="1"/>
              <a:t>bruteforcing</a:t>
            </a:r>
            <a:r>
              <a:rPr lang="en-US" dirty="0"/>
              <a:t> was attempted (with 100 million possibilities, </a:t>
            </a:r>
            <a:r>
              <a:rPr lang="en-US" dirty="0" err="1"/>
              <a:t>bruteforcing</a:t>
            </a:r>
            <a:r>
              <a:rPr lang="en-US" dirty="0"/>
              <a:t> probably wasn’t that much of a concern, especially for consumer routers). And so, most routers </a:t>
            </a:r>
            <a:r>
              <a:rPr lang="en-US" b="1" dirty="0" smtClean="0"/>
              <a:t>at the time </a:t>
            </a:r>
            <a:r>
              <a:rPr lang="en-US" dirty="0" smtClean="0"/>
              <a:t>could </a:t>
            </a:r>
            <a:r>
              <a:rPr lang="en-US" dirty="0"/>
              <a:t>be </a:t>
            </a:r>
            <a:r>
              <a:rPr lang="en-US" dirty="0" err="1"/>
              <a:t>bruteforced</a:t>
            </a:r>
            <a:r>
              <a:rPr lang="en-US" dirty="0"/>
              <a:t> in 2-4 hours.</a:t>
            </a:r>
          </a:p>
          <a:p>
            <a:pPr marL="0" indent="0">
              <a:buNone/>
            </a:pPr>
            <a:r>
              <a:rPr lang="en-US" dirty="0" smtClean="0"/>
              <a:t>Today however, </a:t>
            </a:r>
            <a:r>
              <a:rPr lang="en-US" dirty="0"/>
              <a:t>most routers have </a:t>
            </a:r>
            <a:r>
              <a:rPr lang="en-US" dirty="0" smtClean="0"/>
              <a:t>lockout </a:t>
            </a:r>
            <a:r>
              <a:rPr lang="en-US" dirty="0"/>
              <a:t>protection that makes </a:t>
            </a:r>
            <a:r>
              <a:rPr lang="en-US" dirty="0" err="1"/>
              <a:t>bruteforcing</a:t>
            </a:r>
            <a:r>
              <a:rPr lang="en-US" dirty="0"/>
              <a:t> much more difficult/impractical, but still </a:t>
            </a:r>
            <a:r>
              <a:rPr lang="en-US" dirty="0" smtClean="0"/>
              <a:t>possible sometimes if the locking is implemented badly enough. But there is still a percentage of routers out there, made from 2007-2011, without upgraded firmware, that do not have any WPS lockouts and can be </a:t>
            </a:r>
            <a:r>
              <a:rPr lang="en-US" dirty="0" err="1" smtClean="0"/>
              <a:t>bruteforced</a:t>
            </a:r>
            <a:r>
              <a:rPr lang="en-US" dirty="0" smtClean="0"/>
              <a:t> in 2-4 hours.</a:t>
            </a:r>
          </a:p>
          <a:p>
            <a:pPr marL="0" indent="0">
              <a:buNone/>
            </a:pPr>
            <a:r>
              <a:rPr lang="en-US" dirty="0" smtClean="0"/>
              <a:t>Security suggestion: Upgrade your router firmware to DD-WRT which does not support WPS, or use a router without WPS support. Simply disabling WPS in your router settings may not be enough – it sometimes does not truly disable it and you may still be </a:t>
            </a:r>
            <a:r>
              <a:rPr lang="en-US" dirty="0" err="1" smtClean="0"/>
              <a:t>bruteforceable</a:t>
            </a:r>
            <a:r>
              <a:rPr lang="en-US" dirty="0" smtClean="0"/>
              <a:t>. If your router does have WPS locking, I still wouldn’t depend on it. There are ways for a hacker to get around locking by adding time delays (setting built into </a:t>
            </a:r>
            <a:r>
              <a:rPr lang="en-US" dirty="0" err="1" smtClean="0"/>
              <a:t>Reaver</a:t>
            </a:r>
            <a:r>
              <a:rPr lang="en-US" dirty="0" smtClean="0"/>
              <a:t>), and forcing reboots using </a:t>
            </a:r>
            <a:r>
              <a:rPr lang="en-US" dirty="0" err="1" smtClean="0"/>
              <a:t>DoS</a:t>
            </a:r>
            <a:r>
              <a:rPr lang="en-US" dirty="0" smtClean="0"/>
              <a:t> attacks.</a:t>
            </a:r>
          </a:p>
          <a:p>
            <a:pPr marL="0" indent="0">
              <a:buNone/>
            </a:pPr>
            <a:r>
              <a:rPr lang="en-US" dirty="0" smtClean="0"/>
              <a:t>Tools to crack WPS:</a:t>
            </a:r>
            <a:endParaRPr lang="en-US" dirty="0"/>
          </a:p>
          <a:p>
            <a:pPr marL="0" indent="0">
              <a:buNone/>
            </a:pPr>
            <a:r>
              <a:rPr lang="en-US" dirty="0"/>
              <a:t>Kali + </a:t>
            </a:r>
            <a:r>
              <a:rPr lang="en-US" dirty="0" err="1"/>
              <a:t>Reaver</a:t>
            </a:r>
            <a:r>
              <a:rPr lang="en-US" dirty="0"/>
              <a:t> or Bully</a:t>
            </a:r>
          </a:p>
          <a:p>
            <a:endParaRPr lang="en-US" dirty="0"/>
          </a:p>
        </p:txBody>
      </p:sp>
    </p:spTree>
    <p:extLst>
      <p:ext uri="{BB962C8B-B14F-4D97-AF65-F5344CB8AC3E}">
        <p14:creationId xmlns:p14="http://schemas.microsoft.com/office/powerpoint/2010/main" val="200646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Attack Methods Overview</a:t>
            </a:r>
            <a:endParaRPr lang="en-US" dirty="0"/>
          </a:p>
        </p:txBody>
      </p:sp>
      <p:sp>
        <p:nvSpPr>
          <p:cNvPr id="3" name="Content Placeholder 2"/>
          <p:cNvSpPr>
            <a:spLocks noGrp="1"/>
          </p:cNvSpPr>
          <p:nvPr>
            <p:ph idx="1"/>
          </p:nvPr>
        </p:nvSpPr>
        <p:spPr>
          <a:xfrm>
            <a:off x="570242" y="1270000"/>
            <a:ext cx="8596668" cy="3880773"/>
          </a:xfrm>
        </p:spPr>
        <p:txBody>
          <a:bodyPr/>
          <a:lstStyle/>
          <a:p>
            <a:r>
              <a:rPr lang="en-US" sz="2000" b="1" dirty="0"/>
              <a:t>#3 WPS Pixie Dust Attack </a:t>
            </a:r>
            <a:r>
              <a:rPr lang="en-US" dirty="0"/>
              <a:t>– New attack (2014) able to reveal WPA password in minutes/seconds due to firmware design flaw when the WPS pin is “not-so-randomly” generated, extremely effective, but only 	works on some router models (although they are some of the most common</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172" y="2891480"/>
            <a:ext cx="8103836" cy="3798673"/>
          </a:xfrm>
          <a:prstGeom prst="rect">
            <a:avLst/>
          </a:prstGeom>
        </p:spPr>
      </p:pic>
    </p:spTree>
    <p:extLst>
      <p:ext uri="{BB962C8B-B14F-4D97-AF65-F5344CB8AC3E}">
        <p14:creationId xmlns:p14="http://schemas.microsoft.com/office/powerpoint/2010/main" val="1189998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Attack Methods</a:t>
            </a:r>
            <a:endParaRPr lang="en-US" dirty="0"/>
          </a:p>
        </p:txBody>
      </p:sp>
      <p:sp>
        <p:nvSpPr>
          <p:cNvPr id="3" name="Content Placeholder 2"/>
          <p:cNvSpPr>
            <a:spLocks noGrp="1"/>
          </p:cNvSpPr>
          <p:nvPr>
            <p:ph idx="1"/>
          </p:nvPr>
        </p:nvSpPr>
        <p:spPr>
          <a:xfrm>
            <a:off x="677334" y="1334531"/>
            <a:ext cx="8596668" cy="4706832"/>
          </a:xfrm>
        </p:spPr>
        <p:txBody>
          <a:bodyPr>
            <a:normAutofit fontScale="85000" lnSpcReduction="20000"/>
          </a:bodyPr>
          <a:lstStyle/>
          <a:p>
            <a:pPr marL="0" indent="0">
              <a:buNone/>
            </a:pPr>
            <a:r>
              <a:rPr lang="en-US" sz="2000" b="1" dirty="0" smtClean="0"/>
              <a:t>#3 WPS Pixie Dust Attack</a:t>
            </a:r>
          </a:p>
          <a:p>
            <a:r>
              <a:rPr lang="en-US" dirty="0" smtClean="0"/>
              <a:t>New attack in 2014, IMO the greatest (worst) wireless attack since WEP was cracked because of the speed of the attack – it reveals any WPA2 password, no matter the length or complexity, in seconds.</a:t>
            </a:r>
          </a:p>
          <a:p>
            <a:r>
              <a:rPr lang="en-US" dirty="0" smtClean="0"/>
              <a:t>Bad pseudo random generation lead to the predictability of WPS pins</a:t>
            </a:r>
          </a:p>
          <a:p>
            <a:r>
              <a:rPr lang="en-US" dirty="0" smtClean="0"/>
              <a:t>Only works on some router models, but they are some of the most common</a:t>
            </a:r>
          </a:p>
          <a:p>
            <a:r>
              <a:rPr lang="en-US" dirty="0" smtClean="0"/>
              <a:t>Check this google spreadsheet to see if your router is vulnerable, but keep in mind this is not an exhaustive list. Try the ‘-K’ switch on </a:t>
            </a:r>
            <a:r>
              <a:rPr lang="en-US" dirty="0" err="1" smtClean="0"/>
              <a:t>Reaver</a:t>
            </a:r>
            <a:r>
              <a:rPr lang="en-US" dirty="0" smtClean="0"/>
              <a:t> to test your router</a:t>
            </a:r>
          </a:p>
          <a:p>
            <a:endParaRPr lang="en-US" dirty="0"/>
          </a:p>
          <a:p>
            <a:r>
              <a:rPr lang="en-US" dirty="0" smtClean="0"/>
              <a:t>Vulnerable Router list:</a:t>
            </a:r>
            <a:endParaRPr lang="en-US" dirty="0"/>
          </a:p>
          <a:p>
            <a:pPr marL="0" indent="0">
              <a:buNone/>
            </a:pPr>
            <a:r>
              <a:rPr lang="en-US" dirty="0" smtClean="0">
                <a:hlinkClick r:id="rId2"/>
              </a:rPr>
              <a:t>https</a:t>
            </a:r>
            <a:r>
              <a:rPr lang="en-US" dirty="0">
                <a:hlinkClick r:id="rId2"/>
              </a:rPr>
              <a:t>://</a:t>
            </a:r>
            <a:r>
              <a:rPr lang="en-US" dirty="0" smtClean="0">
                <a:hlinkClick r:id="rId2"/>
              </a:rPr>
              <a:t>docs.google.com/spreadsheets/d/1tSlbqVQ59kGn8hgmwcPTHUECQ3o9YhXR91A_p7Nnj5Y/edit?pref=2&amp;pli=1</a:t>
            </a:r>
            <a:endParaRPr lang="en-US" dirty="0"/>
          </a:p>
          <a:p>
            <a:pPr marL="0" indent="0">
              <a:buNone/>
            </a:pPr>
            <a:endParaRPr lang="en-US" dirty="0" smtClean="0">
              <a:hlinkClick r:id="rId3"/>
            </a:endParaRPr>
          </a:p>
          <a:p>
            <a:pPr marL="0" indent="0">
              <a:buNone/>
            </a:pPr>
            <a:r>
              <a:rPr lang="en-US" dirty="0" smtClean="0">
                <a:hlinkClick r:id="rId3"/>
              </a:rPr>
              <a:t>https</a:t>
            </a:r>
            <a:r>
              <a:rPr lang="en-US" dirty="0">
                <a:hlinkClick r:id="rId3"/>
              </a:rPr>
              <a:t>://forums.kali.org/showthread.php?24286-WPS-Pixie-Dust-Attack-(Offline-WPS-Attack</a:t>
            </a:r>
            <a:r>
              <a:rPr lang="en-US" dirty="0" smtClean="0">
                <a:hlinkClick r:id="rId3"/>
              </a:rPr>
              <a:t>)</a:t>
            </a:r>
            <a:endParaRPr lang="en-US" dirty="0" smtClean="0"/>
          </a:p>
          <a:p>
            <a:pPr marL="0" indent="0">
              <a:buNone/>
            </a:pPr>
            <a:r>
              <a:rPr lang="en-US" dirty="0" smtClean="0"/>
              <a:t>See “Resources” in the forum post above for more info.</a:t>
            </a:r>
          </a:p>
          <a:p>
            <a:pPr marL="0" indent="0">
              <a:buNone/>
            </a:pPr>
            <a:r>
              <a:rPr lang="en-US" dirty="0" smtClean="0"/>
              <a:t>Recommended Tool for WPS Pixie Dust Hack: </a:t>
            </a:r>
            <a:r>
              <a:rPr lang="en-US" dirty="0" err="1" smtClean="0"/>
              <a:t>Kail</a:t>
            </a:r>
            <a:r>
              <a:rPr lang="en-US" dirty="0" smtClean="0"/>
              <a:t> 2 + </a:t>
            </a:r>
            <a:r>
              <a:rPr lang="en-US" dirty="0" err="1" smtClean="0"/>
              <a:t>Reaver</a:t>
            </a:r>
            <a:r>
              <a:rPr lang="en-US" dirty="0" smtClean="0"/>
              <a:t> + “-K 1” option. Use “wash” tool for finding WPS APs.</a:t>
            </a:r>
          </a:p>
          <a:p>
            <a:endParaRPr lang="en-US" dirty="0"/>
          </a:p>
        </p:txBody>
      </p:sp>
    </p:spTree>
    <p:extLst>
      <p:ext uri="{BB962C8B-B14F-4D97-AF65-F5344CB8AC3E}">
        <p14:creationId xmlns:p14="http://schemas.microsoft.com/office/powerpoint/2010/main" val="3097298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Attack Methods Overview</a:t>
            </a:r>
            <a:endParaRPr lang="en-US" dirty="0"/>
          </a:p>
        </p:txBody>
      </p:sp>
      <p:sp>
        <p:nvSpPr>
          <p:cNvPr id="3" name="Content Placeholder 2"/>
          <p:cNvSpPr>
            <a:spLocks noGrp="1"/>
          </p:cNvSpPr>
          <p:nvPr>
            <p:ph idx="1"/>
          </p:nvPr>
        </p:nvSpPr>
        <p:spPr>
          <a:xfrm>
            <a:off x="570242" y="1270000"/>
            <a:ext cx="8596668" cy="2131325"/>
          </a:xfrm>
        </p:spPr>
        <p:txBody>
          <a:bodyPr/>
          <a:lstStyle/>
          <a:p>
            <a:r>
              <a:rPr lang="en-US" sz="2000" b="1" dirty="0"/>
              <a:t>#4 WPA2 handshake capture + GPU wordlist </a:t>
            </a:r>
            <a:r>
              <a:rPr lang="en-US" sz="2000" b="1" dirty="0" err="1"/>
              <a:t>bruteforce</a:t>
            </a:r>
            <a:r>
              <a:rPr lang="en-US" sz="2000" b="1" dirty="0"/>
              <a:t> </a:t>
            </a:r>
            <a:r>
              <a:rPr lang="en-US" dirty="0"/>
              <a:t>– Probably the most practical wireless attack today, all routers are “vulnerable”, GPU can break any “simple” WPA password in 2 – 10 minutes, even with a </a:t>
            </a:r>
            <a:r>
              <a:rPr lang="en-US" dirty="0" smtClean="0"/>
              <a:t>laptop </a:t>
            </a:r>
            <a:r>
              <a:rPr lang="en-US" dirty="0"/>
              <a:t>GPU. What passwords are considered simple </a:t>
            </a:r>
            <a:r>
              <a:rPr lang="en-US" dirty="0" smtClean="0"/>
              <a:t>is sometimes surprising, </a:t>
            </a:r>
            <a:r>
              <a:rPr lang="en-US" dirty="0"/>
              <a:t>and I will cover what a good password is and isn’t. Hint: using @ instead of an ‘a’ adds zero complexity to your password.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142" y="3100231"/>
            <a:ext cx="4685497" cy="3689829"/>
          </a:xfrm>
          <a:prstGeom prst="rect">
            <a:avLst/>
          </a:prstGeom>
        </p:spPr>
      </p:pic>
    </p:spTree>
    <p:extLst>
      <p:ext uri="{BB962C8B-B14F-4D97-AF65-F5344CB8AC3E}">
        <p14:creationId xmlns:p14="http://schemas.microsoft.com/office/powerpoint/2010/main" val="3145323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Attack Methods</a:t>
            </a:r>
            <a:endParaRPr lang="en-US" dirty="0"/>
          </a:p>
        </p:txBody>
      </p:sp>
      <p:sp>
        <p:nvSpPr>
          <p:cNvPr id="3" name="Content Placeholder 2"/>
          <p:cNvSpPr>
            <a:spLocks noGrp="1"/>
          </p:cNvSpPr>
          <p:nvPr>
            <p:ph idx="1"/>
          </p:nvPr>
        </p:nvSpPr>
        <p:spPr>
          <a:xfrm>
            <a:off x="677334" y="1260389"/>
            <a:ext cx="8596668" cy="4780974"/>
          </a:xfrm>
        </p:spPr>
        <p:txBody>
          <a:bodyPr>
            <a:normAutofit fontScale="77500" lnSpcReduction="20000"/>
          </a:bodyPr>
          <a:lstStyle/>
          <a:p>
            <a:pPr marL="0" indent="0">
              <a:buNone/>
            </a:pPr>
            <a:r>
              <a:rPr lang="en-US" dirty="0" smtClean="0"/>
              <a:t>#4 WPA2 handshake capture + GPU wordlist </a:t>
            </a:r>
            <a:r>
              <a:rPr lang="en-US" dirty="0" err="1" smtClean="0"/>
              <a:t>bruteforce</a:t>
            </a:r>
            <a:endParaRPr lang="en-US" dirty="0" smtClean="0"/>
          </a:p>
          <a:p>
            <a:r>
              <a:rPr lang="en-US" dirty="0" smtClean="0"/>
              <a:t>My laptop can try 9 million passwords against a WPA2 hash in 12minutes, my desktop GPU can do it in 1 minute</a:t>
            </a:r>
          </a:p>
          <a:p>
            <a:r>
              <a:rPr lang="en-US" dirty="0" smtClean="0"/>
              <a:t>If your password is in a common wordlist like rockyou.txt, it will be broken quickly and easily</a:t>
            </a:r>
          </a:p>
          <a:p>
            <a:r>
              <a:rPr lang="en-US" dirty="0" smtClean="0"/>
              <a:t>Some info about wireless passwords:</a:t>
            </a:r>
          </a:p>
          <a:p>
            <a:r>
              <a:rPr lang="en-US" dirty="0" smtClean="0"/>
              <a:t>P@$$W0RD is not good even though many websites would say it is “secure” or “strong”</a:t>
            </a:r>
          </a:p>
          <a:p>
            <a:r>
              <a:rPr lang="en-US" dirty="0" smtClean="0"/>
              <a:t>Length of your password provides security against </a:t>
            </a:r>
            <a:r>
              <a:rPr lang="en-US" dirty="0" err="1" smtClean="0"/>
              <a:t>bruteforcing</a:t>
            </a:r>
            <a:r>
              <a:rPr lang="en-US" dirty="0" smtClean="0"/>
              <a:t>, but even a 29 character password is not necessarily secure, and can be broken if it is in a wordlist, consider the password:</a:t>
            </a:r>
          </a:p>
          <a:p>
            <a:r>
              <a:rPr lang="en-US" dirty="0" smtClean="0"/>
              <a:t>“</a:t>
            </a:r>
            <a:r>
              <a:rPr lang="en-US" dirty="0"/>
              <a:t>i</a:t>
            </a:r>
            <a:r>
              <a:rPr lang="en-US" dirty="0" smtClean="0"/>
              <a:t>n </a:t>
            </a:r>
            <a:r>
              <a:rPr lang="en-US" dirty="0"/>
              <a:t>the beginning was the </a:t>
            </a:r>
            <a:r>
              <a:rPr lang="en-US" dirty="0" smtClean="0"/>
              <a:t>word”</a:t>
            </a:r>
          </a:p>
          <a:p>
            <a:r>
              <a:rPr lang="en-US" dirty="0" smtClean="0"/>
              <a:t>This password was cracked as described in the </a:t>
            </a:r>
            <a:r>
              <a:rPr lang="en-US" dirty="0" err="1" smtClean="0"/>
              <a:t>arstechnica</a:t>
            </a:r>
            <a:r>
              <a:rPr lang="en-US" dirty="0" smtClean="0"/>
              <a:t> article below. New attacks are breaking longer and longer passwords by scraping Wikipedia and other websites to create lists of English phrases.</a:t>
            </a:r>
          </a:p>
          <a:p>
            <a:endParaRPr lang="en-US" dirty="0" smtClean="0"/>
          </a:p>
          <a:p>
            <a:endParaRPr lang="en-US" dirty="0" smtClean="0"/>
          </a:p>
          <a:p>
            <a:endParaRPr lang="en-US" dirty="0"/>
          </a:p>
          <a:p>
            <a:r>
              <a:rPr lang="en-US" dirty="0" smtClean="0"/>
              <a:t>Long English phrase passwords being cracked: http</a:t>
            </a:r>
            <a:r>
              <a:rPr lang="en-US" dirty="0"/>
              <a:t>://arstechnica.com/security/2013/10/how-the-bible-and-youtube-are-fueling-the-next-frontier-of-password-cracking/</a:t>
            </a:r>
          </a:p>
        </p:txBody>
      </p:sp>
    </p:spTree>
    <p:extLst>
      <p:ext uri="{BB962C8B-B14F-4D97-AF65-F5344CB8AC3E}">
        <p14:creationId xmlns:p14="http://schemas.microsoft.com/office/powerpoint/2010/main" val="3260322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Attack Methods Overview</a:t>
            </a:r>
            <a:endParaRPr lang="en-US" dirty="0"/>
          </a:p>
        </p:txBody>
      </p:sp>
      <p:sp>
        <p:nvSpPr>
          <p:cNvPr id="3" name="Content Placeholder 2"/>
          <p:cNvSpPr>
            <a:spLocks noGrp="1"/>
          </p:cNvSpPr>
          <p:nvPr>
            <p:ph idx="1"/>
          </p:nvPr>
        </p:nvSpPr>
        <p:spPr>
          <a:xfrm>
            <a:off x="619669" y="1270000"/>
            <a:ext cx="8596668" cy="3880773"/>
          </a:xfrm>
        </p:spPr>
        <p:txBody>
          <a:bodyPr>
            <a:normAutofit/>
          </a:bodyPr>
          <a:lstStyle/>
          <a:p>
            <a:pPr marL="0" indent="0">
              <a:buNone/>
            </a:pPr>
            <a:r>
              <a:rPr lang="en-US" sz="2000" b="1" dirty="0" smtClean="0"/>
              <a:t>#5 Not-so-Randomly Generated Default WPA Password Attack – </a:t>
            </a:r>
            <a:r>
              <a:rPr lang="en-US" dirty="0" smtClean="0"/>
              <a:t>Some routers do a poor job of “randomly” generating default WPA passwords, and they can sometimes be reversed just by looking at the SSID or MAC and performing some calculations on it (different for each model/vendor). Don’t rely on default WPA passwords, even if they appear to be adequately random and strong</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12" y="2767914"/>
            <a:ext cx="8699156" cy="4114177"/>
          </a:xfrm>
          <a:prstGeom prst="rect">
            <a:avLst/>
          </a:prstGeom>
        </p:spPr>
      </p:pic>
    </p:spTree>
    <p:extLst>
      <p:ext uri="{BB962C8B-B14F-4D97-AF65-F5344CB8AC3E}">
        <p14:creationId xmlns:p14="http://schemas.microsoft.com/office/powerpoint/2010/main" val="2814606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Attack Methods</a:t>
            </a:r>
            <a:endParaRPr lang="en-US" dirty="0"/>
          </a:p>
        </p:txBody>
      </p:sp>
      <p:sp>
        <p:nvSpPr>
          <p:cNvPr id="3" name="Content Placeholder 2"/>
          <p:cNvSpPr>
            <a:spLocks noGrp="1"/>
          </p:cNvSpPr>
          <p:nvPr>
            <p:ph idx="1"/>
          </p:nvPr>
        </p:nvSpPr>
        <p:spPr>
          <a:xfrm>
            <a:off x="677334" y="1326293"/>
            <a:ext cx="8596668" cy="5123934"/>
          </a:xfrm>
        </p:spPr>
        <p:txBody>
          <a:bodyPr>
            <a:normAutofit fontScale="85000" lnSpcReduction="20000"/>
          </a:bodyPr>
          <a:lstStyle/>
          <a:p>
            <a:pPr marL="0" indent="0">
              <a:buNone/>
            </a:pPr>
            <a:r>
              <a:rPr lang="en-US" dirty="0" smtClean="0"/>
              <a:t>#5 Default WPA2 Password Correlation Attack</a:t>
            </a:r>
          </a:p>
          <a:p>
            <a:pPr marL="0" indent="0">
              <a:buNone/>
            </a:pPr>
            <a:r>
              <a:rPr lang="en-US" dirty="0" smtClean="0"/>
              <a:t>Example</a:t>
            </a:r>
            <a:r>
              <a:rPr lang="en-US" dirty="0"/>
              <a:t>: </a:t>
            </a:r>
            <a:r>
              <a:rPr lang="en-US" dirty="0">
                <a:hlinkClick r:id="rId2"/>
              </a:rPr>
              <a:t>http://www.jakoblell.com/blog/2012/11/19/cve-2012-4366-insecure-default-wpa2-passphrase-in-multiple-belkin-wireless-routers</a:t>
            </a:r>
            <a:r>
              <a:rPr lang="en-US" dirty="0" smtClean="0">
                <a:hlinkClick r:id="rId2"/>
              </a:rPr>
              <a:t>/</a:t>
            </a:r>
            <a:endParaRPr lang="en-US" dirty="0" smtClean="0"/>
          </a:p>
          <a:p>
            <a:pPr marL="0" indent="0">
              <a:buNone/>
            </a:pPr>
            <a:r>
              <a:rPr lang="en-US" dirty="0" smtClean="0"/>
              <a:t>Tool: </a:t>
            </a:r>
            <a:r>
              <a:rPr lang="en-US" dirty="0" smtClean="0">
                <a:hlinkClick r:id="rId3"/>
              </a:rPr>
              <a:t>http</a:t>
            </a:r>
            <a:r>
              <a:rPr lang="en-US" dirty="0">
                <a:hlinkClick r:id="rId3"/>
              </a:rPr>
              <a:t>://www.routerpwn.com/belkinwpa</a:t>
            </a:r>
            <a:r>
              <a:rPr lang="en-US" dirty="0" smtClean="0">
                <a:hlinkClick r:id="rId3"/>
              </a:rPr>
              <a:t>/</a:t>
            </a:r>
            <a:endParaRPr lang="en-US" dirty="0" smtClean="0"/>
          </a:p>
          <a:p>
            <a:pPr marL="0" indent="0">
              <a:buNone/>
            </a:pPr>
            <a:r>
              <a:rPr lang="en-US" dirty="0" smtClean="0"/>
              <a:t>Although your router’s default password may look safe, secure, and random like “ce946626”, don’t trust it, use your own strong random password instead!</a:t>
            </a:r>
          </a:p>
          <a:p>
            <a:pPr marL="0" indent="0">
              <a:buNone/>
            </a:pPr>
            <a:r>
              <a:rPr lang="en-US" dirty="0" smtClean="0"/>
              <a:t>In this attack, the method Belkin used to generate the “random” default WPA passwords was not so random at all. Once discovered, it can now be used by anyone to find the default password based on the MAC and SSID. Belkin simply did some addition to and rearranging of the MAC address.</a:t>
            </a:r>
          </a:p>
          <a:p>
            <a:pPr marL="0" indent="0">
              <a:buNone/>
            </a:pPr>
            <a:r>
              <a:rPr lang="en-US" dirty="0" smtClean="0"/>
              <a:t>Side note: I once received a wireless router from ATT with a default password of 10 digits. Knowing that ATT defaults their passwords to 10 digits, I could then begin </a:t>
            </a:r>
            <a:r>
              <a:rPr lang="en-US" dirty="0" err="1" smtClean="0"/>
              <a:t>bruteforcing</a:t>
            </a:r>
            <a:r>
              <a:rPr lang="en-US" dirty="0" smtClean="0"/>
              <a:t> other routers with the same ATT SSID, and the combination of possible passwords would be 10 billion, but it is still possible if I wanted to badly enough, my $400 GPU could do it in about a week. I actually tried to run this </a:t>
            </a:r>
            <a:r>
              <a:rPr lang="en-US" dirty="0" err="1" smtClean="0"/>
              <a:t>bruteforce</a:t>
            </a:r>
            <a:r>
              <a:rPr lang="en-US" dirty="0" smtClean="0"/>
              <a:t> on my own handshake capture but realized that I don’t have adequate cooling on my system to run the GPU that hard. It kept overheating and triggering the kill switch. So not as practical as the attack above, but another example of a bad default password implementation.</a:t>
            </a:r>
          </a:p>
          <a:p>
            <a:pPr marL="0" indent="0">
              <a:buNone/>
            </a:pPr>
            <a:r>
              <a:rPr lang="en-US" dirty="0" smtClean="0"/>
              <a:t>There are many attacks for different vendors and router models that expose the poorly generated, not-so-random algorithms for creating default WPA passwords.</a:t>
            </a:r>
          </a:p>
          <a:p>
            <a:pPr marL="0" indent="0">
              <a:buNone/>
            </a:pPr>
            <a:r>
              <a:rPr lang="en-US" dirty="0" smtClean="0"/>
              <a:t>Security suggestion: Don’t use default WPA passwords, even if they </a:t>
            </a:r>
            <a:r>
              <a:rPr lang="en-US" b="1" dirty="0" smtClean="0"/>
              <a:t>appear</a:t>
            </a:r>
            <a:r>
              <a:rPr lang="en-US" dirty="0" smtClean="0"/>
              <a:t> to be adequately random and strong.</a:t>
            </a:r>
          </a:p>
          <a:p>
            <a:pPr marL="0" indent="0">
              <a:buNone/>
            </a:pPr>
            <a:endParaRPr lang="en-US" dirty="0"/>
          </a:p>
        </p:txBody>
      </p:sp>
    </p:spTree>
    <p:extLst>
      <p:ext uri="{BB962C8B-B14F-4D97-AF65-F5344CB8AC3E}">
        <p14:creationId xmlns:p14="http://schemas.microsoft.com/office/powerpoint/2010/main" val="4186534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Attack Methods Overview</a:t>
            </a:r>
            <a:endParaRPr lang="en-US" dirty="0"/>
          </a:p>
        </p:txBody>
      </p:sp>
      <p:sp>
        <p:nvSpPr>
          <p:cNvPr id="3" name="Content Placeholder 2"/>
          <p:cNvSpPr>
            <a:spLocks noGrp="1"/>
          </p:cNvSpPr>
          <p:nvPr>
            <p:ph idx="1"/>
          </p:nvPr>
        </p:nvSpPr>
        <p:spPr>
          <a:xfrm>
            <a:off x="677334" y="1369757"/>
            <a:ext cx="8596668" cy="3880773"/>
          </a:xfrm>
        </p:spPr>
        <p:txBody>
          <a:bodyPr/>
          <a:lstStyle/>
          <a:p>
            <a:pPr marL="0" indent="0">
              <a:buNone/>
            </a:pPr>
            <a:r>
              <a:rPr lang="en-US" sz="2000" b="1" dirty="0"/>
              <a:t>#6 WPA TKIP Attacks </a:t>
            </a:r>
            <a:r>
              <a:rPr lang="en-US" dirty="0"/>
              <a:t>– TKIP is partly based on WEP and has some flaws. Overall it is not completely broken, but don’t use it, just use AES instead. This an advanced topic that would be used as a last resort wireless attack.</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20" y="2355407"/>
            <a:ext cx="9459645" cy="3267531"/>
          </a:xfrm>
          <a:prstGeom prst="rect">
            <a:avLst/>
          </a:prstGeom>
        </p:spPr>
      </p:pic>
    </p:spTree>
    <p:extLst>
      <p:ext uri="{BB962C8B-B14F-4D97-AF65-F5344CB8AC3E}">
        <p14:creationId xmlns:p14="http://schemas.microsoft.com/office/powerpoint/2010/main" val="3865298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Attack Methods</a:t>
            </a:r>
            <a:endParaRPr lang="en-US" dirty="0"/>
          </a:p>
        </p:txBody>
      </p:sp>
      <p:sp>
        <p:nvSpPr>
          <p:cNvPr id="3" name="Content Placeholder 2"/>
          <p:cNvSpPr>
            <a:spLocks noGrp="1"/>
          </p:cNvSpPr>
          <p:nvPr>
            <p:ph idx="1"/>
          </p:nvPr>
        </p:nvSpPr>
        <p:spPr>
          <a:xfrm>
            <a:off x="677334" y="1260389"/>
            <a:ext cx="8596668" cy="4780973"/>
          </a:xfrm>
        </p:spPr>
        <p:txBody>
          <a:bodyPr>
            <a:normAutofit lnSpcReduction="10000"/>
          </a:bodyPr>
          <a:lstStyle/>
          <a:p>
            <a:pPr marL="0" indent="0">
              <a:buNone/>
            </a:pPr>
            <a:r>
              <a:rPr lang="en-US" b="1" dirty="0"/>
              <a:t>#6 WPA TKIP Attacks </a:t>
            </a:r>
            <a:r>
              <a:rPr lang="en-US" dirty="0"/>
              <a:t>– </a:t>
            </a:r>
            <a:endParaRPr lang="en-US" dirty="0" smtClean="0"/>
          </a:p>
          <a:p>
            <a:pPr marL="0" indent="0">
              <a:buNone/>
            </a:pPr>
            <a:r>
              <a:rPr lang="en-US" dirty="0" smtClean="0"/>
              <a:t>TKIP is based on WEP and was created as a transitionary protocol between the jump from WEP to AES in order to have some backward compatibility for routers that couldn’t handle AES yet. The tools, and documentation are limited, but an expert MIGHT be able to perform a man-in-the-middle attack based on what I’ve read.</a:t>
            </a:r>
          </a:p>
          <a:p>
            <a:pPr marL="0" indent="0">
              <a:buNone/>
            </a:pPr>
            <a:r>
              <a:rPr lang="en-US" dirty="0" smtClean="0"/>
              <a:t>From my research, the TKIP flaws would not allow a hacker to reveal the WPA2 password, but would allow him to possibly decrypt small packets and inject small packets into the network.</a:t>
            </a:r>
            <a:endParaRPr lang="en-US" dirty="0"/>
          </a:p>
          <a:p>
            <a:pPr marL="0" indent="0">
              <a:buNone/>
            </a:pPr>
            <a:r>
              <a:rPr lang="en-US" dirty="0" smtClean="0"/>
              <a:t>Initial Discovery of Attack </a:t>
            </a:r>
            <a:r>
              <a:rPr lang="en-US" dirty="0" err="1" smtClean="0"/>
              <a:t>Possiblities</a:t>
            </a:r>
            <a:r>
              <a:rPr lang="en-US" dirty="0" smtClean="0"/>
              <a:t>:</a:t>
            </a:r>
            <a:r>
              <a:rPr lang="en-US" dirty="0"/>
              <a:t> </a:t>
            </a:r>
            <a:r>
              <a:rPr lang="en-US" dirty="0" smtClean="0">
                <a:hlinkClick r:id="rId2"/>
              </a:rPr>
              <a:t>http</a:t>
            </a:r>
            <a:r>
              <a:rPr lang="en-US" dirty="0">
                <a:hlinkClick r:id="rId2"/>
              </a:rPr>
              <a:t>://arstechnica.com/security/2008/11/wpa-cracked/2</a:t>
            </a:r>
            <a:r>
              <a:rPr lang="en-US" dirty="0" smtClean="0">
                <a:hlinkClick r:id="rId2"/>
              </a:rPr>
              <a:t>/</a:t>
            </a:r>
            <a:endParaRPr lang="en-US" dirty="0" smtClean="0"/>
          </a:p>
          <a:p>
            <a:pPr marL="0" indent="0">
              <a:buNone/>
            </a:pPr>
            <a:r>
              <a:rPr lang="en-US" dirty="0" smtClean="0"/>
              <a:t>Advanced </a:t>
            </a:r>
            <a:r>
              <a:rPr lang="en-US" dirty="0"/>
              <a:t>TKIP Attacks: </a:t>
            </a:r>
            <a:r>
              <a:rPr lang="en-US" dirty="0">
                <a:hlinkClick r:id="rId3"/>
              </a:rPr>
              <a:t>http://</a:t>
            </a:r>
            <a:r>
              <a:rPr lang="en-US" dirty="0" smtClean="0">
                <a:hlinkClick r:id="rId3"/>
              </a:rPr>
              <a:t>download.aircrack-ng.org/wiki-files/doc/tkip_master.pdf</a:t>
            </a:r>
            <a:endParaRPr lang="en-US" dirty="0" smtClean="0"/>
          </a:p>
          <a:p>
            <a:pPr marL="0" indent="0">
              <a:buNone/>
            </a:pPr>
            <a:r>
              <a:rPr lang="en-US" dirty="0" smtClean="0"/>
              <a:t>Security suggestion: Just use AES, be aware that TKIP has some flaws, research more about it if you are interested in the details of these attacks. The white paper on advanced attacks is 156 pages long.</a:t>
            </a:r>
          </a:p>
          <a:p>
            <a:pPr marL="0" indent="0">
              <a:buNone/>
            </a:pPr>
            <a:endParaRPr lang="en-US" dirty="0"/>
          </a:p>
        </p:txBody>
      </p:sp>
    </p:spTree>
    <p:extLst>
      <p:ext uri="{BB962C8B-B14F-4D97-AF65-F5344CB8AC3E}">
        <p14:creationId xmlns:p14="http://schemas.microsoft.com/office/powerpoint/2010/main" val="3102964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Attack Methods Overview</a:t>
            </a:r>
            <a:endParaRPr lang="en-US" dirty="0"/>
          </a:p>
        </p:txBody>
      </p:sp>
      <p:sp>
        <p:nvSpPr>
          <p:cNvPr id="3" name="Content Placeholder 2"/>
          <p:cNvSpPr>
            <a:spLocks noGrp="1"/>
          </p:cNvSpPr>
          <p:nvPr>
            <p:ph idx="1"/>
          </p:nvPr>
        </p:nvSpPr>
        <p:spPr>
          <a:xfrm>
            <a:off x="677334" y="1548714"/>
            <a:ext cx="8596668" cy="4492648"/>
          </a:xfrm>
        </p:spPr>
        <p:txBody>
          <a:bodyPr/>
          <a:lstStyle/>
          <a:p>
            <a:r>
              <a:rPr lang="en-US" sz="2000" b="1" dirty="0"/>
              <a:t>#7 Denial of Service attack </a:t>
            </a:r>
            <a:r>
              <a:rPr lang="en-US" dirty="0"/>
              <a:t>– Wireless devices can be </a:t>
            </a:r>
            <a:r>
              <a:rPr lang="en-US" dirty="0" err="1" smtClean="0"/>
              <a:t>DoS’d</a:t>
            </a:r>
            <a:endParaRPr lang="en-US" dirty="0"/>
          </a:p>
          <a:p>
            <a:r>
              <a:rPr lang="en-US" dirty="0" smtClean="0"/>
              <a:t>Wireless hacking isn’t just about cracking passwords, hackers might also just want to be annoying or cause business downtime and a denial of service attack on a wireless network is easy and effective way of causing trouble. I’m not planning on covering a demonstration of this topic, but you can read more about how to kick users off wireless by pretending to be the Access Point and send </a:t>
            </a:r>
            <a:r>
              <a:rPr lang="en-US" dirty="0" err="1" smtClean="0"/>
              <a:t>deauthentication</a:t>
            </a:r>
            <a:r>
              <a:rPr lang="en-US" dirty="0" smtClean="0"/>
              <a:t> packets to the clients using the </a:t>
            </a:r>
            <a:r>
              <a:rPr lang="en-US" dirty="0" err="1" smtClean="0"/>
              <a:t>aireplay</a:t>
            </a:r>
            <a:r>
              <a:rPr lang="en-US" dirty="0"/>
              <a:t> </a:t>
            </a:r>
            <a:r>
              <a:rPr lang="en-US" dirty="0" smtClean="0"/>
              <a:t>tool. There are more advanced methods of crashing APs by flooding also. Be careful testing some tools because you may inadvertently cause problems for all wireless users near you if you don’t know what you’re doing.</a:t>
            </a:r>
          </a:p>
          <a:p>
            <a:r>
              <a:rPr lang="en-US" dirty="0" smtClean="0"/>
              <a:t>For more info, checkout the tool “mdk3”</a:t>
            </a:r>
            <a:endParaRPr lang="en-US" dirty="0"/>
          </a:p>
        </p:txBody>
      </p:sp>
    </p:spTree>
    <p:extLst>
      <p:ext uri="{BB962C8B-B14F-4D97-AF65-F5344CB8AC3E}">
        <p14:creationId xmlns:p14="http://schemas.microsoft.com/office/powerpoint/2010/main" val="118960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Prereq</a:t>
            </a:r>
            <a:endParaRPr lang="en-US" dirty="0"/>
          </a:p>
        </p:txBody>
      </p:sp>
      <p:sp>
        <p:nvSpPr>
          <p:cNvPr id="3" name="Content Placeholder 2"/>
          <p:cNvSpPr>
            <a:spLocks noGrp="1"/>
          </p:cNvSpPr>
          <p:nvPr>
            <p:ph idx="1"/>
          </p:nvPr>
        </p:nvSpPr>
        <p:spPr>
          <a:xfrm>
            <a:off x="743237" y="1180286"/>
            <a:ext cx="8596668" cy="3880773"/>
          </a:xfrm>
        </p:spPr>
        <p:txBody>
          <a:bodyPr/>
          <a:lstStyle/>
          <a:p>
            <a:r>
              <a:rPr lang="en-US" dirty="0" smtClean="0"/>
              <a:t>Kali 2. Download the ISO at </a:t>
            </a:r>
            <a:r>
              <a:rPr lang="en-US" dirty="0" smtClean="0">
                <a:hlinkClick r:id="rId2"/>
              </a:rPr>
              <a:t>http://kali.org</a:t>
            </a:r>
            <a:r>
              <a:rPr lang="en-US" dirty="0" smtClean="0"/>
              <a:t> and you can run in </a:t>
            </a:r>
            <a:r>
              <a:rPr lang="en-US" dirty="0" err="1" smtClean="0"/>
              <a:t>Virtualbox</a:t>
            </a:r>
            <a:r>
              <a:rPr lang="en-US" dirty="0" smtClean="0"/>
              <a:t> </a:t>
            </a:r>
            <a:r>
              <a:rPr lang="en-US" dirty="0" smtClean="0">
                <a:hlinkClick r:id="rId3"/>
              </a:rPr>
              <a:t>http://virtualbox.org</a:t>
            </a:r>
            <a:r>
              <a:rPr lang="en-US" dirty="0" smtClean="0"/>
              <a:t> (Free)</a:t>
            </a:r>
          </a:p>
          <a:p>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77" y="2159343"/>
            <a:ext cx="7117992" cy="404374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034" y="2266683"/>
            <a:ext cx="1777778" cy="2285714"/>
          </a:xfrm>
          <a:prstGeom prst="rect">
            <a:avLst/>
          </a:prstGeom>
        </p:spPr>
      </p:pic>
    </p:spTree>
    <p:extLst>
      <p:ext uri="{BB962C8B-B14F-4D97-AF65-F5344CB8AC3E}">
        <p14:creationId xmlns:p14="http://schemas.microsoft.com/office/powerpoint/2010/main" val="2567642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633" y="2669061"/>
            <a:ext cx="8596668" cy="1320800"/>
          </a:xfrm>
        </p:spPr>
        <p:txBody>
          <a:bodyPr/>
          <a:lstStyle/>
          <a:p>
            <a:r>
              <a:rPr lang="en-US" dirty="0" smtClean="0"/>
              <a:t>Wireless Hacks Demonstration</a:t>
            </a:r>
            <a:endParaRPr lang="en-US" dirty="0"/>
          </a:p>
        </p:txBody>
      </p:sp>
    </p:spTree>
    <p:extLst>
      <p:ext uri="{BB962C8B-B14F-4D97-AF65-F5344CB8AC3E}">
        <p14:creationId xmlns:p14="http://schemas.microsoft.com/office/powerpoint/2010/main" val="2452878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WEP Hack Demonstration</a:t>
            </a:r>
            <a:endParaRPr lang="en-US" dirty="0"/>
          </a:p>
        </p:txBody>
      </p:sp>
      <p:sp>
        <p:nvSpPr>
          <p:cNvPr id="3" name="Content Placeholder 2"/>
          <p:cNvSpPr>
            <a:spLocks noGrp="1"/>
          </p:cNvSpPr>
          <p:nvPr>
            <p:ph idx="1"/>
          </p:nvPr>
        </p:nvSpPr>
        <p:spPr/>
        <p:txBody>
          <a:bodyPr>
            <a:normAutofit fontScale="92500"/>
          </a:bodyPr>
          <a:lstStyle/>
          <a:p>
            <a:r>
              <a:rPr lang="en-US" dirty="0" smtClean="0"/>
              <a:t>In Kali, open Terminal</a:t>
            </a:r>
          </a:p>
          <a:p>
            <a:r>
              <a:rPr lang="en-US" dirty="0" smtClean="0"/>
              <a:t>Type in “</a:t>
            </a:r>
            <a:r>
              <a:rPr lang="en-US" dirty="0" err="1" smtClean="0"/>
              <a:t>wifite</a:t>
            </a:r>
            <a:r>
              <a:rPr lang="en-US" dirty="0" smtClean="0"/>
              <a:t> –-</a:t>
            </a:r>
            <a:r>
              <a:rPr lang="en-US" dirty="0" err="1" smtClean="0"/>
              <a:t>wep</a:t>
            </a:r>
            <a:r>
              <a:rPr lang="en-US" dirty="0" smtClean="0"/>
              <a:t>”</a:t>
            </a:r>
          </a:p>
          <a:p>
            <a:r>
              <a:rPr lang="en-US" dirty="0" err="1" smtClean="0"/>
              <a:t>Wifite</a:t>
            </a:r>
            <a:r>
              <a:rPr lang="en-US" dirty="0" smtClean="0"/>
              <a:t> will perform a wireless scan, only looking for WEP networks</a:t>
            </a:r>
          </a:p>
          <a:p>
            <a:r>
              <a:rPr lang="en-US" dirty="0" smtClean="0"/>
              <a:t>Once target network is found, hit CTRL + C to stop scan</a:t>
            </a:r>
          </a:p>
          <a:p>
            <a:r>
              <a:rPr lang="en-US" dirty="0" err="1" smtClean="0"/>
              <a:t>Wifite</a:t>
            </a:r>
            <a:r>
              <a:rPr lang="en-US" dirty="0" smtClean="0"/>
              <a:t> will begin collecting Initialization Vectors (IVs)</a:t>
            </a:r>
          </a:p>
          <a:p>
            <a:r>
              <a:rPr lang="en-US" dirty="0" smtClean="0"/>
              <a:t>Once 10,000 IVs are recorded, </a:t>
            </a:r>
            <a:r>
              <a:rPr lang="en-US" dirty="0" err="1" smtClean="0"/>
              <a:t>Wifite</a:t>
            </a:r>
            <a:r>
              <a:rPr lang="en-US" dirty="0" smtClean="0"/>
              <a:t> will automatically begin trying to crack the key</a:t>
            </a:r>
          </a:p>
          <a:p>
            <a:endParaRPr lang="en-US" dirty="0"/>
          </a:p>
          <a:p>
            <a:r>
              <a:rPr lang="en-US" dirty="0" smtClean="0"/>
              <a:t>Note: This demonstration requires at least 1 client connected to the WEP network, either on the LAN or WLAN. However, there are advanced attacks using the </a:t>
            </a:r>
            <a:r>
              <a:rPr lang="en-US" dirty="0" err="1" smtClean="0"/>
              <a:t>aireplay</a:t>
            </a:r>
            <a:r>
              <a:rPr lang="en-US" dirty="0" smtClean="0"/>
              <a:t>-ng tool that can generate IVs without any clients connected!</a:t>
            </a:r>
          </a:p>
        </p:txBody>
      </p:sp>
    </p:spTree>
    <p:extLst>
      <p:ext uri="{BB962C8B-B14F-4D97-AF65-F5344CB8AC3E}">
        <p14:creationId xmlns:p14="http://schemas.microsoft.com/office/powerpoint/2010/main" val="1877301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WPA2 Handshake Capture + GPU crack</a:t>
            </a:r>
            <a:endParaRPr lang="en-US" dirty="0"/>
          </a:p>
        </p:txBody>
      </p:sp>
      <p:sp>
        <p:nvSpPr>
          <p:cNvPr id="3" name="Content Placeholder 2"/>
          <p:cNvSpPr>
            <a:spLocks noGrp="1"/>
          </p:cNvSpPr>
          <p:nvPr>
            <p:ph idx="1"/>
          </p:nvPr>
        </p:nvSpPr>
        <p:spPr/>
        <p:txBody>
          <a:bodyPr/>
          <a:lstStyle/>
          <a:p>
            <a:r>
              <a:rPr lang="en-US" dirty="0" smtClean="0"/>
              <a:t>In Kali, open Terminal</a:t>
            </a:r>
          </a:p>
          <a:p>
            <a:r>
              <a:rPr lang="en-US" dirty="0" smtClean="0"/>
              <a:t>Type in “</a:t>
            </a:r>
            <a:r>
              <a:rPr lang="en-US" dirty="0" err="1" smtClean="0"/>
              <a:t>wifite</a:t>
            </a:r>
            <a:r>
              <a:rPr lang="en-US" dirty="0" smtClean="0"/>
              <a:t> –-</a:t>
            </a:r>
            <a:r>
              <a:rPr lang="en-US" dirty="0" err="1" smtClean="0"/>
              <a:t>aircrack</a:t>
            </a:r>
            <a:r>
              <a:rPr lang="en-US" dirty="0" smtClean="0"/>
              <a:t> --</a:t>
            </a:r>
            <a:r>
              <a:rPr lang="en-US" dirty="0" err="1" smtClean="0"/>
              <a:t>wpa</a:t>
            </a:r>
            <a:r>
              <a:rPr lang="en-US" dirty="0" smtClean="0"/>
              <a:t>”</a:t>
            </a:r>
          </a:p>
          <a:p>
            <a:r>
              <a:rPr lang="en-US" dirty="0" err="1" smtClean="0"/>
              <a:t>Wifite</a:t>
            </a:r>
            <a:r>
              <a:rPr lang="en-US" dirty="0" smtClean="0"/>
              <a:t> will scan only for WPA networks, and use </a:t>
            </a:r>
            <a:r>
              <a:rPr lang="en-US" dirty="0" err="1" smtClean="0"/>
              <a:t>aircrack</a:t>
            </a:r>
            <a:r>
              <a:rPr lang="en-US" dirty="0" smtClean="0"/>
              <a:t> to verify that it has found a handshake (instead of the default which I think is </a:t>
            </a:r>
            <a:r>
              <a:rPr lang="en-US" dirty="0" err="1" smtClean="0"/>
              <a:t>tshark</a:t>
            </a:r>
            <a:r>
              <a:rPr lang="en-US" dirty="0" smtClean="0"/>
              <a:t>, I found that </a:t>
            </a:r>
            <a:r>
              <a:rPr lang="en-US" dirty="0" err="1" smtClean="0"/>
              <a:t>aircrack</a:t>
            </a:r>
            <a:r>
              <a:rPr lang="en-US" dirty="0" smtClean="0"/>
              <a:t> works much better)</a:t>
            </a:r>
          </a:p>
          <a:p>
            <a:r>
              <a:rPr lang="en-US" dirty="0" smtClean="0"/>
              <a:t>Hit CTRL + C when your target network shows up in the scan</a:t>
            </a:r>
          </a:p>
          <a:p>
            <a:r>
              <a:rPr lang="en-US" dirty="0" smtClean="0"/>
              <a:t>Once handshake is captured, it is stored in ~/</a:t>
            </a:r>
            <a:r>
              <a:rPr lang="en-US" dirty="0" err="1" smtClean="0"/>
              <a:t>hs</a:t>
            </a:r>
            <a:endParaRPr lang="en-US" dirty="0" smtClean="0"/>
          </a:p>
          <a:p>
            <a:r>
              <a:rPr lang="en-US" dirty="0" smtClean="0"/>
              <a:t>Next we will need to convert that .cap handshake to a .</a:t>
            </a:r>
            <a:r>
              <a:rPr lang="en-US" dirty="0" err="1" smtClean="0"/>
              <a:t>hccap</a:t>
            </a:r>
            <a:r>
              <a:rPr lang="en-US" dirty="0" smtClean="0"/>
              <a:t> which we can use to crack with </a:t>
            </a:r>
            <a:r>
              <a:rPr lang="en-US" dirty="0" err="1" smtClean="0"/>
              <a:t>Hashcat</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19151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WPA2 Handshake Capture + GPU crack</a:t>
            </a:r>
          </a:p>
        </p:txBody>
      </p:sp>
      <p:sp>
        <p:nvSpPr>
          <p:cNvPr id="3" name="Content Placeholder 2"/>
          <p:cNvSpPr>
            <a:spLocks noGrp="1"/>
          </p:cNvSpPr>
          <p:nvPr>
            <p:ph idx="1"/>
          </p:nvPr>
        </p:nvSpPr>
        <p:spPr>
          <a:xfrm>
            <a:off x="677333" y="1556951"/>
            <a:ext cx="10328417" cy="4975654"/>
          </a:xfrm>
        </p:spPr>
        <p:txBody>
          <a:bodyPr>
            <a:normAutofit/>
          </a:bodyPr>
          <a:lstStyle/>
          <a:p>
            <a:pPr marL="0" indent="0">
              <a:buNone/>
            </a:pPr>
            <a:r>
              <a:rPr lang="en-US" dirty="0" smtClean="0"/>
              <a:t>Converting CAP to HCCAP for cracking by </a:t>
            </a:r>
            <a:r>
              <a:rPr lang="en-US" dirty="0" err="1" smtClean="0"/>
              <a:t>Hashcat</a:t>
            </a:r>
            <a:r>
              <a:rPr lang="en-US" dirty="0" smtClean="0"/>
              <a:t>:</a:t>
            </a:r>
          </a:p>
          <a:p>
            <a:pPr marL="0" indent="0">
              <a:buNone/>
            </a:pPr>
            <a:r>
              <a:rPr lang="en-US" dirty="0" smtClean="0"/>
              <a:t>In Kali, open terminal</a:t>
            </a:r>
          </a:p>
          <a:p>
            <a:pPr marL="0" indent="0">
              <a:buNone/>
            </a:pPr>
            <a:r>
              <a:rPr lang="en-US" dirty="0" smtClean="0"/>
              <a:t>First we will clean with cap with WPA clean, then convert it to HCCAP with </a:t>
            </a:r>
            <a:r>
              <a:rPr lang="en-US" dirty="0" err="1" smtClean="0"/>
              <a:t>aircrack</a:t>
            </a:r>
            <a:r>
              <a:rPr lang="en-US" dirty="0" smtClean="0"/>
              <a:t>-ng and “-J” option</a:t>
            </a:r>
          </a:p>
          <a:p>
            <a:pPr marL="0" indent="0">
              <a:buNone/>
            </a:pPr>
            <a:r>
              <a:rPr lang="en-US" dirty="0" smtClean="0"/>
              <a:t>Create a folder named “</a:t>
            </a:r>
            <a:r>
              <a:rPr lang="en-US" dirty="0" err="1" smtClean="0"/>
              <a:t>WPAClean</a:t>
            </a:r>
            <a:r>
              <a:rPr lang="en-US" dirty="0" smtClean="0"/>
              <a:t>” on Kali Desktop, then</a:t>
            </a:r>
            <a:endParaRPr lang="en-US" dirty="0"/>
          </a:p>
          <a:p>
            <a:pPr marL="0" indent="0">
              <a:buNone/>
            </a:pPr>
            <a:r>
              <a:rPr lang="en-US" dirty="0" smtClean="0"/>
              <a:t>WPA Clean the cap file:</a:t>
            </a:r>
          </a:p>
          <a:p>
            <a:pPr marL="0" indent="0">
              <a:buNone/>
            </a:pPr>
            <a:endParaRPr lang="en-US" dirty="0" smtClean="0"/>
          </a:p>
          <a:p>
            <a:pPr marL="0" indent="0">
              <a:buNone/>
            </a:pPr>
            <a:r>
              <a:rPr lang="en-US" b="1" dirty="0"/>
              <a:t>“</a:t>
            </a:r>
            <a:r>
              <a:rPr lang="en-US" b="1" dirty="0" err="1"/>
              <a:t>wpaclean</a:t>
            </a:r>
            <a:r>
              <a:rPr lang="en-US" b="1" dirty="0"/>
              <a:t> /root/Desktop/</a:t>
            </a:r>
            <a:r>
              <a:rPr lang="en-US" b="1" dirty="0" err="1"/>
              <a:t>WPAClean</a:t>
            </a:r>
            <a:r>
              <a:rPr lang="en-US" b="1" dirty="0"/>
              <a:t>/clean-</a:t>
            </a:r>
            <a:r>
              <a:rPr lang="en-US" b="1" dirty="0" err="1"/>
              <a:t>hs.cap</a:t>
            </a:r>
            <a:r>
              <a:rPr lang="en-US" b="1" dirty="0"/>
              <a:t> /</a:t>
            </a:r>
            <a:r>
              <a:rPr lang="en-US" b="1" dirty="0" smtClean="0"/>
              <a:t>root/</a:t>
            </a:r>
            <a:r>
              <a:rPr lang="en-US" b="1" dirty="0" err="1" smtClean="0"/>
              <a:t>hs</a:t>
            </a:r>
            <a:r>
              <a:rPr lang="en-US" b="1" dirty="0" smtClean="0"/>
              <a:t>/</a:t>
            </a:r>
            <a:r>
              <a:rPr lang="en-US" b="1" dirty="0" err="1" smtClean="0"/>
              <a:t>Valpo</a:t>
            </a:r>
            <a:r>
              <a:rPr lang="en-US" b="1" dirty="0" smtClean="0"/>
              <a:t>*.cap”</a:t>
            </a:r>
          </a:p>
          <a:p>
            <a:pPr marL="0" indent="0">
              <a:buNone/>
            </a:pPr>
            <a:endParaRPr lang="en-US" dirty="0" smtClean="0"/>
          </a:p>
          <a:p>
            <a:pPr marL="0" indent="0">
              <a:buNone/>
            </a:pPr>
            <a:r>
              <a:rPr lang="en-US" dirty="0" smtClean="0"/>
              <a:t>Convert </a:t>
            </a:r>
            <a:r>
              <a:rPr lang="en-US" dirty="0" smtClean="0"/>
              <a:t>CAP to HCCAP:</a:t>
            </a:r>
          </a:p>
          <a:p>
            <a:pPr marL="0" indent="0">
              <a:buNone/>
            </a:pPr>
            <a:endParaRPr lang="en-US" dirty="0"/>
          </a:p>
          <a:p>
            <a:pPr marL="0" indent="0">
              <a:buNone/>
            </a:pPr>
            <a:r>
              <a:rPr lang="en-US" b="1" dirty="0" smtClean="0"/>
              <a:t>“</a:t>
            </a:r>
            <a:r>
              <a:rPr lang="en-US" b="1" dirty="0" err="1" smtClean="0"/>
              <a:t>aircrack</a:t>
            </a:r>
            <a:r>
              <a:rPr lang="en-US" b="1" dirty="0" smtClean="0"/>
              <a:t>-ng </a:t>
            </a:r>
            <a:r>
              <a:rPr lang="en-US" b="1" dirty="0"/>
              <a:t>/root/Desktop/</a:t>
            </a:r>
            <a:r>
              <a:rPr lang="en-US" b="1" dirty="0" err="1"/>
              <a:t>WPAClean</a:t>
            </a:r>
            <a:r>
              <a:rPr lang="en-US" b="1" dirty="0"/>
              <a:t>/clean-</a:t>
            </a:r>
            <a:r>
              <a:rPr lang="en-US" b="1" dirty="0" err="1"/>
              <a:t>hs.cap</a:t>
            </a:r>
            <a:r>
              <a:rPr lang="en-US" b="1" dirty="0"/>
              <a:t> -J /</a:t>
            </a:r>
            <a:r>
              <a:rPr lang="en-US" b="1" dirty="0" smtClean="0"/>
              <a:t>root/Desktop/</a:t>
            </a:r>
            <a:r>
              <a:rPr lang="en-US" b="1" dirty="0" err="1" smtClean="0"/>
              <a:t>WPAClean</a:t>
            </a:r>
            <a:r>
              <a:rPr lang="en-US" b="1" dirty="0" smtClean="0"/>
              <a:t>/</a:t>
            </a:r>
            <a:r>
              <a:rPr lang="en-US" b="1" dirty="0" err="1" smtClean="0"/>
              <a:t>hccap-hs</a:t>
            </a:r>
            <a:r>
              <a:rPr lang="en-US" b="1" dirty="0" smtClean="0"/>
              <a:t>”</a:t>
            </a:r>
          </a:p>
          <a:p>
            <a:pPr marL="0" indent="0">
              <a:buNone/>
            </a:pPr>
            <a:endParaRPr lang="en-US" dirty="0"/>
          </a:p>
        </p:txBody>
      </p:sp>
    </p:spTree>
    <p:extLst>
      <p:ext uri="{BB962C8B-B14F-4D97-AF65-F5344CB8AC3E}">
        <p14:creationId xmlns:p14="http://schemas.microsoft.com/office/powerpoint/2010/main" val="3912174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WPA2 Handshake Capture + GPU crack</a:t>
            </a:r>
            <a:endParaRPr lang="en-US" dirty="0"/>
          </a:p>
        </p:txBody>
      </p:sp>
      <p:sp>
        <p:nvSpPr>
          <p:cNvPr id="3" name="Content Placeholder 2"/>
          <p:cNvSpPr>
            <a:spLocks noGrp="1"/>
          </p:cNvSpPr>
          <p:nvPr>
            <p:ph idx="1"/>
          </p:nvPr>
        </p:nvSpPr>
        <p:spPr/>
        <p:txBody>
          <a:bodyPr/>
          <a:lstStyle/>
          <a:p>
            <a:endParaRPr lang="en-US" dirty="0" smtClean="0">
              <a:hlinkClick r:id="rId2"/>
            </a:endParaRPr>
          </a:p>
          <a:p>
            <a:r>
              <a:rPr lang="en-US" dirty="0" smtClean="0">
                <a:hlinkClick r:id="rId2"/>
              </a:rPr>
              <a:t>https</a:t>
            </a:r>
            <a:r>
              <a:rPr lang="en-US" dirty="0">
                <a:hlinkClick r:id="rId2"/>
              </a:rPr>
              <a:t>://</a:t>
            </a:r>
            <a:r>
              <a:rPr lang="en-US" dirty="0" smtClean="0">
                <a:hlinkClick r:id="rId2"/>
              </a:rPr>
              <a:t>developer.nvidia.com/cuda-downloads</a:t>
            </a:r>
            <a:endParaRPr lang="en-US" dirty="0" smtClean="0"/>
          </a:p>
          <a:p>
            <a:r>
              <a:rPr lang="en-US" dirty="0">
                <a:hlinkClick r:id="rId3"/>
              </a:rPr>
              <a:t>http://</a:t>
            </a:r>
            <a:r>
              <a:rPr lang="en-US" dirty="0" smtClean="0">
                <a:hlinkClick r:id="rId3"/>
              </a:rPr>
              <a:t>support.amd.com/en-us/kb-articles/Pages/OpenCL2-Driver.aspx</a:t>
            </a:r>
            <a:endParaRPr lang="en-US" dirty="0" smtClean="0"/>
          </a:p>
          <a:p>
            <a:endParaRPr lang="en-US" dirty="0" smtClean="0"/>
          </a:p>
          <a:p>
            <a:r>
              <a:rPr lang="en-US" dirty="0" smtClean="0"/>
              <a:t>If you have a </a:t>
            </a:r>
            <a:r>
              <a:rPr lang="en-US" dirty="0" err="1" smtClean="0"/>
              <a:t>Nvidia</a:t>
            </a:r>
            <a:r>
              <a:rPr lang="en-US" dirty="0" smtClean="0"/>
              <a:t> or AMD GPU:</a:t>
            </a:r>
          </a:p>
          <a:p>
            <a:r>
              <a:rPr lang="en-US" dirty="0" smtClean="0"/>
              <a:t>The first link is the </a:t>
            </a:r>
            <a:r>
              <a:rPr lang="en-US" dirty="0" err="1" smtClean="0"/>
              <a:t>Cuda</a:t>
            </a:r>
            <a:r>
              <a:rPr lang="en-US" dirty="0" smtClean="0"/>
              <a:t> driver for </a:t>
            </a:r>
            <a:r>
              <a:rPr lang="en-US" dirty="0" err="1" smtClean="0"/>
              <a:t>Nvidia</a:t>
            </a:r>
            <a:r>
              <a:rPr lang="en-US" dirty="0" smtClean="0"/>
              <a:t> GPUs</a:t>
            </a:r>
          </a:p>
          <a:p>
            <a:r>
              <a:rPr lang="en-US" dirty="0" smtClean="0"/>
              <a:t>Second link is OpenCL driver for AMD GPUs</a:t>
            </a:r>
          </a:p>
          <a:p>
            <a:endParaRPr lang="en-US" dirty="0"/>
          </a:p>
          <a:p>
            <a:r>
              <a:rPr lang="en-US" dirty="0" smtClean="0"/>
              <a:t>One of these is required to be installed in order for </a:t>
            </a:r>
            <a:r>
              <a:rPr lang="en-US" dirty="0" err="1" smtClean="0"/>
              <a:t>Hashcat</a:t>
            </a:r>
            <a:r>
              <a:rPr lang="en-US" dirty="0" smtClean="0"/>
              <a:t> to utilize your GPU for hash cracking</a:t>
            </a:r>
            <a:endParaRPr lang="en-US" dirty="0"/>
          </a:p>
        </p:txBody>
      </p:sp>
    </p:spTree>
    <p:extLst>
      <p:ext uri="{BB962C8B-B14F-4D97-AF65-F5344CB8AC3E}">
        <p14:creationId xmlns:p14="http://schemas.microsoft.com/office/powerpoint/2010/main" val="3350291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crack speeds</a:t>
            </a:r>
            <a:endParaRPr lang="en-US" dirty="0"/>
          </a:p>
        </p:txBody>
      </p:sp>
      <p:sp>
        <p:nvSpPr>
          <p:cNvPr id="3" name="Content Placeholder 2"/>
          <p:cNvSpPr>
            <a:spLocks noGrp="1"/>
          </p:cNvSpPr>
          <p:nvPr>
            <p:ph idx="1"/>
          </p:nvPr>
        </p:nvSpPr>
        <p:spPr/>
        <p:txBody>
          <a:bodyPr/>
          <a:lstStyle/>
          <a:p>
            <a:r>
              <a:rPr lang="en-US" dirty="0" smtClean="0"/>
              <a:t>Laptop GPU: </a:t>
            </a:r>
          </a:p>
          <a:p>
            <a:r>
              <a:rPr lang="en-US" dirty="0" smtClean="0"/>
              <a:t>NVIDIA GeForce GT 750M - 1GB</a:t>
            </a:r>
          </a:p>
          <a:p>
            <a:r>
              <a:rPr lang="en-US" dirty="0" smtClean="0"/>
              <a:t>9million passwords in rockyou.txt takes 12minutes @ 13,800 h/s</a:t>
            </a:r>
          </a:p>
          <a:p>
            <a:endParaRPr lang="en-US" dirty="0" smtClean="0"/>
          </a:p>
          <a:p>
            <a:r>
              <a:rPr lang="en-US" dirty="0" smtClean="0"/>
              <a:t>Desktop GPU: </a:t>
            </a:r>
          </a:p>
          <a:p>
            <a:r>
              <a:rPr lang="en-US" dirty="0" smtClean="0"/>
              <a:t>AMD R9 290X – 4GB</a:t>
            </a:r>
          </a:p>
          <a:p>
            <a:r>
              <a:rPr lang="en-US" dirty="0" smtClean="0"/>
              <a:t>9million passwords in rockyou.txt takes 1 minute! @ 163,000 h/s</a:t>
            </a:r>
            <a:endParaRPr lang="en-US" dirty="0"/>
          </a:p>
        </p:txBody>
      </p:sp>
    </p:spTree>
    <p:extLst>
      <p:ext uri="{BB962C8B-B14F-4D97-AF65-F5344CB8AC3E}">
        <p14:creationId xmlns:p14="http://schemas.microsoft.com/office/powerpoint/2010/main" val="3718301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WPA2 CPU Cracking with </a:t>
            </a:r>
            <a:r>
              <a:rPr lang="en-US" dirty="0" err="1" smtClean="0"/>
              <a:t>aircrack</a:t>
            </a:r>
            <a:r>
              <a:rPr lang="en-US" dirty="0" smtClean="0"/>
              <a:t>-ng</a:t>
            </a:r>
            <a:endParaRPr lang="en-US" dirty="0"/>
          </a:p>
        </p:txBody>
      </p:sp>
      <p:sp>
        <p:nvSpPr>
          <p:cNvPr id="4" name="Rectangle 1"/>
          <p:cNvSpPr>
            <a:spLocks noGrp="1" noChangeArrowheads="1"/>
          </p:cNvSpPr>
          <p:nvPr>
            <p:ph idx="1"/>
          </p:nvPr>
        </p:nvSpPr>
        <p:spPr bwMode="auto">
          <a:xfrm>
            <a:off x="1308013" y="2401859"/>
            <a:ext cx="7965989" cy="593682"/>
          </a:xfrm>
          <a:prstGeom prst="rect">
            <a:avLst/>
          </a:prstGeom>
          <a:ln/>
        </p:spPr>
        <p:style>
          <a:lnRef idx="2">
            <a:schemeClr val="dk1"/>
          </a:lnRef>
          <a:fillRef idx="1">
            <a:schemeClr val="lt1"/>
          </a:fillRef>
          <a:effectRef idx="0">
            <a:schemeClr val="dk1"/>
          </a:effectRef>
          <a:fontRef idx="minor">
            <a:schemeClr val="dk1"/>
          </a:fontRef>
        </p:style>
        <p:txBody>
          <a:bodyPr vert="horz" wrap="square" lIns="0" tIns="0" rIns="0" bIns="2221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2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aircrack</a:t>
            </a:r>
            <a:r>
              <a:rPr kumimoji="0" lang="en-US" altLang="en-US" sz="2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-ng -w rockyou.txt /root/</a:t>
            </a:r>
            <a:r>
              <a:rPr kumimoji="0" lang="en-US" altLang="en-US" sz="2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hs</a:t>
            </a:r>
            <a:r>
              <a:rPr kumimoji="0" lang="en-US" altLang="en-US" sz="2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2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hs</a:t>
            </a:r>
            <a:r>
              <a:rPr kumimoji="0" lang="en-US" altLang="en-US" sz="2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/V*.cap</a:t>
            </a:r>
            <a:r>
              <a:rPr lang="en-US" altLang="en-US" dirty="0" smtClean="0">
                <a:solidFill>
                  <a:schemeClr val="tx1"/>
                </a:solidFill>
              </a:rPr>
              <a:t>”</a:t>
            </a:r>
            <a:endParaRPr kumimoji="0" lang="en-US" altLang="en-US" sz="4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677334" y="1396804"/>
            <a:ext cx="8858515" cy="646331"/>
          </a:xfrm>
          <a:prstGeom prst="rect">
            <a:avLst/>
          </a:prstGeom>
          <a:noFill/>
        </p:spPr>
        <p:txBody>
          <a:bodyPr wrap="none" rtlCol="0">
            <a:spAutoFit/>
          </a:bodyPr>
          <a:lstStyle/>
          <a:p>
            <a:r>
              <a:rPr lang="en-US" dirty="0" smtClean="0"/>
              <a:t>Only ~</a:t>
            </a:r>
            <a:r>
              <a:rPr lang="en-US" dirty="0" smtClean="0"/>
              <a:t>300-100 h/s, much slower than GPU even on the best CPU with lots of cores, </a:t>
            </a:r>
          </a:p>
          <a:p>
            <a:r>
              <a:rPr lang="en-US" dirty="0" smtClean="0"/>
              <a:t>But can still get the job done if don’t have a GPU to run t</a:t>
            </a:r>
            <a:r>
              <a:rPr lang="en-US" dirty="0" smtClean="0"/>
              <a:t>he attack with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301" y="3066659"/>
            <a:ext cx="6315075" cy="3590925"/>
          </a:xfrm>
          <a:prstGeom prst="rect">
            <a:avLst/>
          </a:prstGeom>
        </p:spPr>
      </p:pic>
    </p:spTree>
    <p:extLst>
      <p:ext uri="{BB962C8B-B14F-4D97-AF65-F5344CB8AC3E}">
        <p14:creationId xmlns:p14="http://schemas.microsoft.com/office/powerpoint/2010/main" val="1991679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WPA2 Handshake Capture + GPU crack</a:t>
            </a:r>
          </a:p>
        </p:txBody>
      </p:sp>
      <p:sp>
        <p:nvSpPr>
          <p:cNvPr id="3" name="Content Placeholder 2"/>
          <p:cNvSpPr>
            <a:spLocks noGrp="1"/>
          </p:cNvSpPr>
          <p:nvPr>
            <p:ph idx="1"/>
          </p:nvPr>
        </p:nvSpPr>
        <p:spPr/>
        <p:txBody>
          <a:bodyPr>
            <a:normAutofit lnSpcReduction="10000"/>
          </a:bodyPr>
          <a:lstStyle/>
          <a:p>
            <a:r>
              <a:rPr lang="en-US" dirty="0" smtClean="0"/>
              <a:t>To begin cracking:</a:t>
            </a:r>
          </a:p>
          <a:p>
            <a:endParaRPr lang="en-US" dirty="0"/>
          </a:p>
          <a:p>
            <a:r>
              <a:rPr lang="en-US" dirty="0"/>
              <a:t>./</a:t>
            </a:r>
            <a:r>
              <a:rPr lang="en-US" dirty="0" smtClean="0"/>
              <a:t>cudaHashcat64.exe </a:t>
            </a:r>
            <a:r>
              <a:rPr lang="en-US" dirty="0"/>
              <a:t>-m 2500 </a:t>
            </a:r>
            <a:r>
              <a:rPr lang="en-US" dirty="0" err="1"/>
              <a:t>hccap-hs.hccap</a:t>
            </a:r>
            <a:r>
              <a:rPr lang="en-US" dirty="0"/>
              <a:t> G:\</a:t>
            </a:r>
            <a:r>
              <a:rPr lang="en-US" dirty="0" smtClean="0"/>
              <a:t>Wordlists\rockyou-wpa.txt</a:t>
            </a:r>
          </a:p>
          <a:p>
            <a:endParaRPr lang="en-US" dirty="0"/>
          </a:p>
          <a:p>
            <a:r>
              <a:rPr lang="en-US" dirty="0" smtClean="0"/>
              <a:t>Cracked password will be output to “cudahashcat.pot</a:t>
            </a:r>
            <a:r>
              <a:rPr lang="en-US" dirty="0" smtClean="0"/>
              <a:t>”</a:t>
            </a:r>
          </a:p>
          <a:p>
            <a:endParaRPr lang="en-US" dirty="0"/>
          </a:p>
          <a:p>
            <a:endParaRPr lang="en-US" dirty="0" smtClean="0"/>
          </a:p>
          <a:p>
            <a:r>
              <a:rPr lang="en-US" dirty="0" smtClean="0"/>
              <a:t>Note: GPU crack must be run on your Native OS (not in </a:t>
            </a:r>
            <a:r>
              <a:rPr lang="en-US" dirty="0" err="1" smtClean="0"/>
              <a:t>Virtualbox</a:t>
            </a:r>
            <a:r>
              <a:rPr lang="en-US" dirty="0" smtClean="0"/>
              <a:t>) so that </a:t>
            </a:r>
            <a:r>
              <a:rPr lang="en-US" dirty="0" err="1" smtClean="0"/>
              <a:t>Hashcat</a:t>
            </a:r>
            <a:r>
              <a:rPr lang="en-US" dirty="0" smtClean="0"/>
              <a:t> has full access to your GPU. Don’t forget to have your GPU drivers installed (AMD or </a:t>
            </a:r>
            <a:r>
              <a:rPr lang="en-US" dirty="0" err="1" smtClean="0"/>
              <a:t>Nvidia</a:t>
            </a:r>
            <a:r>
              <a:rPr lang="en-US" dirty="0" smtClean="0"/>
              <a:t>) and you also need the CUDA (</a:t>
            </a:r>
            <a:r>
              <a:rPr lang="en-US" dirty="0" err="1" smtClean="0"/>
              <a:t>Nvidia</a:t>
            </a:r>
            <a:r>
              <a:rPr lang="en-US" dirty="0" smtClean="0"/>
              <a:t>) or (OpenCL) tools installed.</a:t>
            </a:r>
            <a:endParaRPr lang="en-US" dirty="0"/>
          </a:p>
        </p:txBody>
      </p:sp>
    </p:spTree>
    <p:extLst>
      <p:ext uri="{BB962C8B-B14F-4D97-AF65-F5344CB8AC3E}">
        <p14:creationId xmlns:p14="http://schemas.microsoft.com/office/powerpoint/2010/main" val="990853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WPS Pixie Dust Attack</a:t>
            </a:r>
            <a:endParaRPr lang="en-US" dirty="0"/>
          </a:p>
        </p:txBody>
      </p:sp>
      <p:sp>
        <p:nvSpPr>
          <p:cNvPr id="3" name="Content Placeholder 2"/>
          <p:cNvSpPr>
            <a:spLocks noGrp="1"/>
          </p:cNvSpPr>
          <p:nvPr>
            <p:ph idx="1"/>
          </p:nvPr>
        </p:nvSpPr>
        <p:spPr/>
        <p:txBody>
          <a:bodyPr/>
          <a:lstStyle/>
          <a:p>
            <a:r>
              <a:rPr lang="en-US" dirty="0" smtClean="0"/>
              <a:t>Open Terminal in Kali, then:</a:t>
            </a:r>
          </a:p>
          <a:p>
            <a:r>
              <a:rPr lang="en-US" dirty="0" smtClean="0"/>
              <a:t>“</a:t>
            </a:r>
            <a:r>
              <a:rPr lang="en-US" dirty="0" err="1" smtClean="0"/>
              <a:t>airmon</a:t>
            </a:r>
            <a:r>
              <a:rPr lang="en-US" dirty="0" smtClean="0"/>
              <a:t>-ng check kill” – kills any process that could interfere</a:t>
            </a:r>
          </a:p>
          <a:p>
            <a:r>
              <a:rPr lang="en-US" dirty="0" smtClean="0"/>
              <a:t>“</a:t>
            </a:r>
            <a:r>
              <a:rPr lang="en-US" dirty="0" err="1" smtClean="0"/>
              <a:t>airmon</a:t>
            </a:r>
            <a:r>
              <a:rPr lang="en-US" dirty="0" smtClean="0"/>
              <a:t>-ng start wlan0” make sure your wireless card is wlan0, it may be wlan1, you can check with “</a:t>
            </a:r>
            <a:r>
              <a:rPr lang="en-US" dirty="0" err="1" smtClean="0"/>
              <a:t>ifconfig</a:t>
            </a:r>
            <a:r>
              <a:rPr lang="en-US" dirty="0" smtClean="0"/>
              <a:t>”</a:t>
            </a:r>
          </a:p>
          <a:p>
            <a:r>
              <a:rPr lang="en-US" dirty="0" smtClean="0"/>
              <a:t>“wash –</a:t>
            </a:r>
            <a:r>
              <a:rPr lang="en-US" dirty="0" err="1" smtClean="0"/>
              <a:t>i</a:t>
            </a:r>
            <a:r>
              <a:rPr lang="en-US" dirty="0" smtClean="0"/>
              <a:t> wlan0mon” this looks for any WPS routers nearby</a:t>
            </a:r>
          </a:p>
          <a:p>
            <a:r>
              <a:rPr lang="en-US" dirty="0"/>
              <a:t>“</a:t>
            </a:r>
            <a:r>
              <a:rPr lang="en-US" dirty="0" err="1"/>
              <a:t>reaver</a:t>
            </a:r>
            <a:r>
              <a:rPr lang="en-US" dirty="0"/>
              <a:t> -</a:t>
            </a:r>
            <a:r>
              <a:rPr lang="en-US" dirty="0" err="1"/>
              <a:t>i</a:t>
            </a:r>
            <a:r>
              <a:rPr lang="en-US" dirty="0"/>
              <a:t> wlan0mon -b 00:13:33:EB:F2:08 -K </a:t>
            </a:r>
            <a:r>
              <a:rPr lang="en-US" dirty="0" smtClean="0"/>
              <a:t>1” This starts the Pixie Dust </a:t>
            </a:r>
            <a:r>
              <a:rPr lang="en-US" dirty="0" smtClean="0"/>
              <a:t>attack</a:t>
            </a:r>
            <a:r>
              <a:rPr lang="en-US" dirty="0" smtClean="0"/>
              <a:t>, -b is the MAC address of the router which </a:t>
            </a:r>
            <a:r>
              <a:rPr lang="en-US" dirty="0" smtClean="0"/>
              <a:t>you found </a:t>
            </a:r>
            <a:r>
              <a:rPr lang="en-US" dirty="0" smtClean="0"/>
              <a:t>using the previous scan</a:t>
            </a:r>
          </a:p>
          <a:p>
            <a:pPr marL="0" indent="0">
              <a:buNone/>
            </a:pPr>
            <a:endParaRPr lang="en-US" dirty="0"/>
          </a:p>
        </p:txBody>
      </p:sp>
    </p:spTree>
    <p:extLst>
      <p:ext uri="{BB962C8B-B14F-4D97-AF65-F5344CB8AC3E}">
        <p14:creationId xmlns:p14="http://schemas.microsoft.com/office/powerpoint/2010/main" val="3725181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WPS </a:t>
            </a:r>
            <a:r>
              <a:rPr lang="en-US" dirty="0" err="1" smtClean="0"/>
              <a:t>Bruteforce</a:t>
            </a:r>
            <a:endParaRPr lang="en-US" dirty="0"/>
          </a:p>
        </p:txBody>
      </p:sp>
      <p:sp>
        <p:nvSpPr>
          <p:cNvPr id="3" name="Content Placeholder 2"/>
          <p:cNvSpPr>
            <a:spLocks noGrp="1"/>
          </p:cNvSpPr>
          <p:nvPr>
            <p:ph idx="1"/>
          </p:nvPr>
        </p:nvSpPr>
        <p:spPr/>
        <p:txBody>
          <a:bodyPr/>
          <a:lstStyle/>
          <a:p>
            <a:r>
              <a:rPr lang="en-US" dirty="0" smtClean="0"/>
              <a:t>Run both of the </a:t>
            </a:r>
            <a:r>
              <a:rPr lang="en-US" dirty="0" err="1" smtClean="0"/>
              <a:t>airmon</a:t>
            </a:r>
            <a:r>
              <a:rPr lang="en-US" dirty="0" smtClean="0"/>
              <a:t>-ng commands in the previous slide, then</a:t>
            </a:r>
          </a:p>
          <a:p>
            <a:r>
              <a:rPr lang="en-US" dirty="0" smtClean="0"/>
              <a:t>Instead of using the “-K 1”option, remove it and use:</a:t>
            </a:r>
          </a:p>
          <a:p>
            <a:r>
              <a:rPr lang="en-US" dirty="0" err="1"/>
              <a:t>reaver</a:t>
            </a:r>
            <a:r>
              <a:rPr lang="en-US" dirty="0"/>
              <a:t> -</a:t>
            </a:r>
            <a:r>
              <a:rPr lang="en-US" dirty="0" err="1"/>
              <a:t>i</a:t>
            </a:r>
            <a:r>
              <a:rPr lang="en-US" dirty="0"/>
              <a:t> wlan0mon -b </a:t>
            </a:r>
            <a:r>
              <a:rPr lang="en-US" dirty="0" smtClean="0"/>
              <a:t>00:13:33:EB:F2:08</a:t>
            </a:r>
          </a:p>
          <a:p>
            <a:r>
              <a:rPr lang="en-US" dirty="0" smtClean="0"/>
              <a:t>WPS </a:t>
            </a:r>
            <a:r>
              <a:rPr lang="en-US" dirty="0" err="1" smtClean="0"/>
              <a:t>Bruteforcing</a:t>
            </a:r>
            <a:r>
              <a:rPr lang="en-US" dirty="0" smtClean="0"/>
              <a:t> will begin and can take 2-10 hours</a:t>
            </a:r>
          </a:p>
          <a:p>
            <a:r>
              <a:rPr lang="en-US" dirty="0" smtClean="0"/>
              <a:t>Most new routers (post 2012) mitigate this attack by setting lockouts</a:t>
            </a:r>
            <a:endParaRPr lang="en-US" dirty="0"/>
          </a:p>
          <a:p>
            <a:endParaRPr lang="en-US" dirty="0"/>
          </a:p>
        </p:txBody>
      </p:sp>
    </p:spTree>
    <p:extLst>
      <p:ext uri="{BB962C8B-B14F-4D97-AF65-F5344CB8AC3E}">
        <p14:creationId xmlns:p14="http://schemas.microsoft.com/office/powerpoint/2010/main" val="4102169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Prereq</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394" y="2160588"/>
            <a:ext cx="5175249" cy="3881437"/>
          </a:xfrm>
        </p:spPr>
      </p:pic>
      <p:sp>
        <p:nvSpPr>
          <p:cNvPr id="5" name="Rectangle 4"/>
          <p:cNvSpPr/>
          <p:nvPr/>
        </p:nvSpPr>
        <p:spPr>
          <a:xfrm>
            <a:off x="795397" y="1491496"/>
            <a:ext cx="2309030" cy="646331"/>
          </a:xfrm>
          <a:prstGeom prst="rect">
            <a:avLst/>
          </a:prstGeom>
        </p:spPr>
        <p:txBody>
          <a:bodyPr wrap="none">
            <a:spAutoFit/>
          </a:bodyPr>
          <a:lstStyle/>
          <a:p>
            <a:r>
              <a:rPr lang="en-US" b="1" dirty="0"/>
              <a:t>Alfa </a:t>
            </a:r>
            <a:r>
              <a:rPr lang="en-US" b="1" dirty="0" smtClean="0"/>
              <a:t>AWUS036H $20</a:t>
            </a:r>
          </a:p>
          <a:p>
            <a:endParaRPr lang="en-US" dirty="0"/>
          </a:p>
        </p:txBody>
      </p:sp>
    </p:spTree>
    <p:extLst>
      <p:ext uri="{BB962C8B-B14F-4D97-AF65-F5344CB8AC3E}">
        <p14:creationId xmlns:p14="http://schemas.microsoft.com/office/powerpoint/2010/main" val="1864019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188" y="1194487"/>
            <a:ext cx="8596668" cy="1320800"/>
          </a:xfrm>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Discuss several Wireless Attack Methods and the practicality of each</a:t>
            </a:r>
          </a:p>
          <a:p>
            <a:r>
              <a:rPr lang="en-US" dirty="0" smtClean="0"/>
              <a:t>Demonstrate WEP cracking with </a:t>
            </a:r>
            <a:r>
              <a:rPr lang="en-US" dirty="0" err="1" smtClean="0"/>
              <a:t>Wifite</a:t>
            </a:r>
            <a:endParaRPr lang="en-US" dirty="0" smtClean="0"/>
          </a:p>
          <a:p>
            <a:r>
              <a:rPr lang="en-US" dirty="0" smtClean="0"/>
              <a:t>Demonstrate WPA2 handshake capture with </a:t>
            </a:r>
            <a:r>
              <a:rPr lang="en-US" dirty="0" err="1" smtClean="0"/>
              <a:t>Wifite</a:t>
            </a:r>
            <a:endParaRPr lang="en-US" dirty="0" smtClean="0"/>
          </a:p>
          <a:p>
            <a:r>
              <a:rPr lang="en-US" dirty="0" smtClean="0"/>
              <a:t>Demonstrate GPU wordlist </a:t>
            </a:r>
            <a:r>
              <a:rPr lang="en-US" dirty="0" err="1" smtClean="0"/>
              <a:t>bruteforce</a:t>
            </a:r>
            <a:r>
              <a:rPr lang="en-US" dirty="0" smtClean="0"/>
              <a:t> of WPA2 capture with </a:t>
            </a:r>
            <a:r>
              <a:rPr lang="en-US" dirty="0" err="1" smtClean="0"/>
              <a:t>oclHashcat</a:t>
            </a:r>
            <a:r>
              <a:rPr lang="en-US" dirty="0" smtClean="0"/>
              <a:t> (for AMD GPUs) AKA </a:t>
            </a:r>
            <a:r>
              <a:rPr lang="en-US" dirty="0" err="1" smtClean="0"/>
              <a:t>cudaHashcat</a:t>
            </a:r>
            <a:r>
              <a:rPr lang="en-US" dirty="0" smtClean="0"/>
              <a:t> (for </a:t>
            </a:r>
            <a:r>
              <a:rPr lang="en-US" dirty="0" err="1" smtClean="0"/>
              <a:t>Nvidia</a:t>
            </a:r>
            <a:r>
              <a:rPr lang="en-US" dirty="0" smtClean="0"/>
              <a:t> GPUs)</a:t>
            </a:r>
          </a:p>
          <a:p>
            <a:r>
              <a:rPr lang="en-US" dirty="0" smtClean="0"/>
              <a:t>Security suggestions throughout</a:t>
            </a:r>
          </a:p>
          <a:p>
            <a:r>
              <a:rPr lang="en-US" dirty="0" smtClean="0"/>
              <a:t>Q/A</a:t>
            </a:r>
          </a:p>
          <a:p>
            <a:pPr marL="0" indent="0">
              <a:buNone/>
            </a:pPr>
            <a:endParaRPr lang="en-US" dirty="0"/>
          </a:p>
          <a:p>
            <a:pPr marL="0" indent="0">
              <a:buNone/>
            </a:pPr>
            <a:r>
              <a:rPr lang="en-US" dirty="0" smtClean="0"/>
              <a:t>Note: For the remainder of this presentation I will use WPA and WPA2 interchangeably.</a:t>
            </a:r>
            <a:endParaRPr lang="en-US" dirty="0"/>
          </a:p>
        </p:txBody>
      </p:sp>
    </p:spTree>
    <p:extLst>
      <p:ext uri="{BB962C8B-B14F-4D97-AF65-F5344CB8AC3E}">
        <p14:creationId xmlns:p14="http://schemas.microsoft.com/office/powerpoint/2010/main" val="3388018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804" y="2677296"/>
            <a:ext cx="8596668" cy="1320800"/>
          </a:xfrm>
        </p:spPr>
        <p:txBody>
          <a:bodyPr/>
          <a:lstStyle/>
          <a:p>
            <a:r>
              <a:rPr lang="en-US" dirty="0" smtClean="0"/>
              <a:t>Wireless Attack Methods</a:t>
            </a:r>
            <a:endParaRPr lang="en-US" dirty="0"/>
          </a:p>
        </p:txBody>
      </p:sp>
    </p:spTree>
    <p:extLst>
      <p:ext uri="{BB962C8B-B14F-4D97-AF65-F5344CB8AC3E}">
        <p14:creationId xmlns:p14="http://schemas.microsoft.com/office/powerpoint/2010/main" val="1998736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39789"/>
            <a:ext cx="8596668" cy="1320800"/>
          </a:xfrm>
        </p:spPr>
        <p:txBody>
          <a:bodyPr/>
          <a:lstStyle/>
          <a:p>
            <a:r>
              <a:rPr lang="en-US" dirty="0" smtClean="0"/>
              <a:t>Wireless Attack Methods Overview</a:t>
            </a:r>
            <a:endParaRPr lang="en-US" dirty="0"/>
          </a:p>
        </p:txBody>
      </p:sp>
      <p:sp>
        <p:nvSpPr>
          <p:cNvPr id="3" name="Content Placeholder 2"/>
          <p:cNvSpPr>
            <a:spLocks noGrp="1"/>
          </p:cNvSpPr>
          <p:nvPr>
            <p:ph idx="1"/>
          </p:nvPr>
        </p:nvSpPr>
        <p:spPr>
          <a:xfrm>
            <a:off x="677334" y="1691032"/>
            <a:ext cx="8596668" cy="3880773"/>
          </a:xfrm>
        </p:spPr>
        <p:txBody>
          <a:bodyPr>
            <a:normAutofit/>
          </a:bodyPr>
          <a:lstStyle/>
          <a:p>
            <a:pPr marL="0" indent="0">
              <a:buNone/>
            </a:pPr>
            <a:r>
              <a:rPr lang="en-US" sz="2000" b="1" dirty="0" smtClean="0"/>
              <a:t>#1 WEP Hacking</a:t>
            </a:r>
            <a:r>
              <a:rPr lang="en-US" sz="2000" dirty="0" smtClean="0"/>
              <a:t> </a:t>
            </a:r>
            <a:r>
              <a:rPr lang="en-US" dirty="0" smtClean="0"/>
              <a:t>– any WEP network can be cracked in minutes today, key length and password strength do not matter. It is cryptographically broken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046" y="2633134"/>
            <a:ext cx="5127673" cy="3851195"/>
          </a:xfrm>
          <a:prstGeom prst="rect">
            <a:avLst/>
          </a:prstGeom>
        </p:spPr>
      </p:pic>
    </p:spTree>
    <p:extLst>
      <p:ext uri="{BB962C8B-B14F-4D97-AF65-F5344CB8AC3E}">
        <p14:creationId xmlns:p14="http://schemas.microsoft.com/office/powerpoint/2010/main" val="1070027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Attack Methods</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t>#1 WEP Hacking (2/2)</a:t>
            </a:r>
          </a:p>
          <a:p>
            <a:pPr marL="0" indent="0">
              <a:buNone/>
            </a:pPr>
            <a:r>
              <a:rPr lang="en-US" dirty="0" smtClean="0"/>
              <a:t>Tools used for cracking WEP:</a:t>
            </a:r>
          </a:p>
          <a:p>
            <a:r>
              <a:rPr lang="en-US" dirty="0" smtClean="0"/>
              <a:t>Kali Linux + </a:t>
            </a:r>
            <a:r>
              <a:rPr lang="en-US" dirty="0" err="1" smtClean="0"/>
              <a:t>Wifite</a:t>
            </a:r>
            <a:endParaRPr lang="en-US" dirty="0" smtClean="0"/>
          </a:p>
          <a:p>
            <a:pPr marL="0" indent="0">
              <a:buNone/>
            </a:pPr>
            <a:r>
              <a:rPr lang="en-US" dirty="0" err="1" smtClean="0"/>
              <a:t>Wifite</a:t>
            </a:r>
            <a:r>
              <a:rPr lang="en-US" dirty="0" smtClean="0"/>
              <a:t> automates the process of WEP cracking with the </a:t>
            </a:r>
            <a:r>
              <a:rPr lang="en-US" dirty="0" err="1" smtClean="0"/>
              <a:t>aircrack</a:t>
            </a:r>
            <a:r>
              <a:rPr lang="en-US" dirty="0" smtClean="0"/>
              <a:t> tools, and it works most of the time. </a:t>
            </a:r>
            <a:r>
              <a:rPr lang="en-US" dirty="0"/>
              <a:t>B</a:t>
            </a:r>
            <a:r>
              <a:rPr lang="en-US" dirty="0" smtClean="0"/>
              <a:t>ut for a higher success rate, you should learn to use the </a:t>
            </a:r>
            <a:r>
              <a:rPr lang="en-US" dirty="0" err="1" smtClean="0"/>
              <a:t>aircrack</a:t>
            </a:r>
            <a:r>
              <a:rPr lang="en-US" dirty="0" smtClean="0"/>
              <a:t> tools themselves. See </a:t>
            </a:r>
            <a:r>
              <a:rPr lang="en-US" dirty="0" smtClean="0">
                <a:hlinkClick r:id="rId2"/>
              </a:rPr>
              <a:t>http://aircrack-ng.org</a:t>
            </a:r>
            <a:r>
              <a:rPr lang="en-US" dirty="0" smtClean="0"/>
              <a:t> for more info</a:t>
            </a:r>
          </a:p>
          <a:p>
            <a:pPr marL="0" indent="0">
              <a:buNone/>
            </a:pPr>
            <a:r>
              <a:rPr lang="en-US" dirty="0" smtClean="0"/>
              <a:t>Security Recommendation: Never use WEP for Wireless encryption</a:t>
            </a:r>
            <a:endParaRPr lang="en-US" dirty="0"/>
          </a:p>
        </p:txBody>
      </p:sp>
    </p:spTree>
    <p:extLst>
      <p:ext uri="{BB962C8B-B14F-4D97-AF65-F5344CB8AC3E}">
        <p14:creationId xmlns:p14="http://schemas.microsoft.com/office/powerpoint/2010/main" val="938568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Attack Methods Overview</a:t>
            </a:r>
            <a:endParaRPr lang="en-US" dirty="0"/>
          </a:p>
        </p:txBody>
      </p:sp>
      <p:sp>
        <p:nvSpPr>
          <p:cNvPr id="3" name="Content Placeholder 2"/>
          <p:cNvSpPr>
            <a:spLocks noGrp="1"/>
          </p:cNvSpPr>
          <p:nvPr>
            <p:ph idx="1"/>
          </p:nvPr>
        </p:nvSpPr>
        <p:spPr>
          <a:xfrm>
            <a:off x="759712" y="1270000"/>
            <a:ext cx="8596668" cy="3880773"/>
          </a:xfrm>
        </p:spPr>
        <p:txBody>
          <a:bodyPr/>
          <a:lstStyle/>
          <a:p>
            <a:pPr marL="0" indent="0">
              <a:buNone/>
            </a:pPr>
            <a:r>
              <a:rPr lang="en-US" sz="2000" b="1" dirty="0"/>
              <a:t>#2 WPS </a:t>
            </a:r>
            <a:r>
              <a:rPr lang="en-US" sz="2000" b="1" dirty="0" err="1"/>
              <a:t>Bruteforce</a:t>
            </a:r>
            <a:r>
              <a:rPr lang="en-US" sz="2000" b="1" dirty="0"/>
              <a:t> </a:t>
            </a:r>
            <a:r>
              <a:rPr lang="en-US" dirty="0"/>
              <a:t>– Only 11,000 possible combinations due to major flaws in </a:t>
            </a:r>
            <a:r>
              <a:rPr lang="en-US" dirty="0" smtClean="0"/>
              <a:t>protocol, </a:t>
            </a:r>
            <a:r>
              <a:rPr lang="en-US" dirty="0" err="1" smtClean="0"/>
              <a:t>bruteforcing</a:t>
            </a:r>
            <a:r>
              <a:rPr lang="en-US" dirty="0" smtClean="0"/>
              <a:t> </a:t>
            </a:r>
            <a:r>
              <a:rPr lang="en-US" dirty="0"/>
              <a:t>can take 2-10 hours, but most new routers mitigate </a:t>
            </a:r>
            <a:r>
              <a:rPr lang="en-US" dirty="0" err="1"/>
              <a:t>bruteforce</a:t>
            </a:r>
            <a:r>
              <a:rPr lang="en-US" dirty="0"/>
              <a:t> by implementing lockouts between attempts, however even lockouts have their problems. Also note - even disabling WPS will sometimes not protect you. It is best to use a firmware like DD-WRT which does not support WPS, or a router without WPS support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402" y="3144013"/>
            <a:ext cx="5610532" cy="3372774"/>
          </a:xfrm>
          <a:prstGeom prst="rect">
            <a:avLst/>
          </a:prstGeom>
        </p:spPr>
      </p:pic>
    </p:spTree>
    <p:extLst>
      <p:ext uri="{BB962C8B-B14F-4D97-AF65-F5344CB8AC3E}">
        <p14:creationId xmlns:p14="http://schemas.microsoft.com/office/powerpoint/2010/main" val="1218631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Attack Methods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2800" b="1" dirty="0" smtClean="0"/>
              <a:t>#2 WPS </a:t>
            </a:r>
            <a:r>
              <a:rPr lang="en-US" sz="2800" b="1" dirty="0" err="1" smtClean="0"/>
              <a:t>Bruteforce</a:t>
            </a:r>
            <a:r>
              <a:rPr lang="en-US" sz="2800" b="1" dirty="0" smtClean="0"/>
              <a:t> (2/3)</a:t>
            </a:r>
          </a:p>
          <a:p>
            <a:pPr marL="0" indent="0">
              <a:buNone/>
            </a:pPr>
            <a:r>
              <a:rPr lang="en-US" dirty="0" smtClean="0"/>
              <a:t>Attack discovered in December 2011 by Stefan </a:t>
            </a:r>
            <a:r>
              <a:rPr lang="en-US" dirty="0" err="1" smtClean="0"/>
              <a:t>Viehbock</a:t>
            </a:r>
            <a:endParaRPr lang="en-US" dirty="0" smtClean="0"/>
          </a:p>
          <a:p>
            <a:pPr marL="0" indent="0">
              <a:buNone/>
            </a:pPr>
            <a:r>
              <a:rPr lang="en-US" dirty="0" smtClean="0"/>
              <a:t>For detailed info, checkout the white paper here (it’s a short and interesting read):</a:t>
            </a:r>
          </a:p>
          <a:p>
            <a:pPr marL="0" indent="0">
              <a:buNone/>
            </a:pPr>
            <a:r>
              <a:rPr lang="en-US" dirty="0">
                <a:hlinkClick r:id="rId2"/>
              </a:rPr>
              <a:t>https://</a:t>
            </a:r>
            <a:r>
              <a:rPr lang="en-US" dirty="0" smtClean="0">
                <a:hlinkClick r:id="rId2"/>
              </a:rPr>
              <a:t>sviehb.files.wordpress.com/2011/12/viehboeck_wps.pdf</a:t>
            </a:r>
            <a:endParaRPr lang="en-US" dirty="0" smtClean="0"/>
          </a:p>
          <a:p>
            <a:pPr marL="0" indent="0">
              <a:buNone/>
            </a:pPr>
            <a:r>
              <a:rPr lang="en-US" dirty="0" smtClean="0"/>
              <a:t>Here’s the short summary: WPS is an 8 digit pin, which would make the possible combinations 10^8 (100m different possibilities). If you are </a:t>
            </a:r>
            <a:r>
              <a:rPr lang="en-US" dirty="0" err="1" smtClean="0"/>
              <a:t>bruteforcing</a:t>
            </a:r>
            <a:r>
              <a:rPr lang="en-US" dirty="0" smtClean="0"/>
              <a:t> 100m possibilities and it takes 1 second per attempt, it would take over 3 years to try all the combinations, so that would be very, very impractical, and so, WPS was assumed to be reasonably secure.</a:t>
            </a:r>
          </a:p>
          <a:p>
            <a:pPr marL="0" indent="0">
              <a:buNone/>
            </a:pPr>
            <a:r>
              <a:rPr lang="en-US" dirty="0" smtClean="0"/>
              <a:t>But Stefan found out that there is a way to split the 8 digits up into 2 groups of 4 and </a:t>
            </a:r>
            <a:r>
              <a:rPr lang="en-US" dirty="0" err="1" smtClean="0"/>
              <a:t>bruteforce</a:t>
            </a:r>
            <a:r>
              <a:rPr lang="en-US" dirty="0" smtClean="0"/>
              <a:t> them separately because of flaws in the WPS protocol that acknowledged whether half a pin was correct or not. With 2 groups of 4, that would equal only 20,000 possibilities, but </a:t>
            </a:r>
            <a:r>
              <a:rPr lang="en-US" dirty="0"/>
              <a:t>t</a:t>
            </a:r>
            <a:r>
              <a:rPr lang="en-US" dirty="0" smtClean="0"/>
              <a:t>o make matters even worse, he also discovered that on the second half of the pin it can be separated into another 2 groups because the last digit is a checksum and can be ignored. So it ended up being 10^4 + 10^3 (11,000 possible combinations)</a:t>
            </a:r>
          </a:p>
          <a:p>
            <a:pPr marL="0" indent="0">
              <a:buNone/>
            </a:pPr>
            <a:r>
              <a:rPr lang="en-US" dirty="0" smtClean="0"/>
              <a:t>So that is my short explanation for how WPS was reduced from 100 million possibilities to just 11 thousand.</a:t>
            </a:r>
          </a:p>
        </p:txBody>
      </p:sp>
    </p:spTree>
    <p:extLst>
      <p:ext uri="{BB962C8B-B14F-4D97-AF65-F5344CB8AC3E}">
        <p14:creationId xmlns:p14="http://schemas.microsoft.com/office/powerpoint/2010/main" val="1608516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Integral</Template>
  <TotalTime>3834</TotalTime>
  <Words>2603</Words>
  <Application>Microsoft Office PowerPoint</Application>
  <PresentationFormat>Widescreen</PresentationFormat>
  <Paragraphs>170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Consolas</vt:lpstr>
      <vt:lpstr>Trebuchet MS</vt:lpstr>
      <vt:lpstr>Wingdings 3</vt:lpstr>
      <vt:lpstr>Facet</vt:lpstr>
      <vt:lpstr>Wireless Hacks</vt:lpstr>
      <vt:lpstr>Prereq</vt:lpstr>
      <vt:lpstr>Prereq</vt:lpstr>
      <vt:lpstr>Agenda</vt:lpstr>
      <vt:lpstr>Wireless Attack Methods</vt:lpstr>
      <vt:lpstr>Wireless Attack Methods Overview</vt:lpstr>
      <vt:lpstr>Wireless Attack Methods</vt:lpstr>
      <vt:lpstr>Wireless Attack Methods Overview</vt:lpstr>
      <vt:lpstr>Wireless Attack Methods</vt:lpstr>
      <vt:lpstr>Wireless Attack Methods</vt:lpstr>
      <vt:lpstr>Wireless Attack Methods Overview</vt:lpstr>
      <vt:lpstr>Wireless Attack Methods</vt:lpstr>
      <vt:lpstr>Wireless Attack Methods Overview</vt:lpstr>
      <vt:lpstr>Wireless Attack Methods</vt:lpstr>
      <vt:lpstr>Wireless Attack Methods Overview</vt:lpstr>
      <vt:lpstr>Wireless Attack Methods</vt:lpstr>
      <vt:lpstr>Wireless Attack Methods Overview</vt:lpstr>
      <vt:lpstr>Wireless Attack Methods</vt:lpstr>
      <vt:lpstr>Wireless Attack Methods Overview</vt:lpstr>
      <vt:lpstr>Wireless Hacks Demonstration</vt:lpstr>
      <vt:lpstr>WEP Hack Demonstration</vt:lpstr>
      <vt:lpstr>WPA2 Handshake Capture + GPU crack</vt:lpstr>
      <vt:lpstr>WPA2 Handshake Capture + GPU crack</vt:lpstr>
      <vt:lpstr>WPA2 Handshake Capture + GPU crack</vt:lpstr>
      <vt:lpstr>GPU crack speeds</vt:lpstr>
      <vt:lpstr>WPA2 CPU Cracking with aircrack-ng</vt:lpstr>
      <vt:lpstr>WPA2 Handshake Capture + GPU crack</vt:lpstr>
      <vt:lpstr>WPS Pixie Dust Attack</vt:lpstr>
      <vt:lpstr>WPS Bruteforce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Hacking</dc:title>
  <dc:creator>Reilly Chase</dc:creator>
  <cp:lastModifiedBy>py10</cp:lastModifiedBy>
  <cp:revision>86</cp:revision>
  <dcterms:created xsi:type="dcterms:W3CDTF">2016-04-20T16:58:53Z</dcterms:created>
  <dcterms:modified xsi:type="dcterms:W3CDTF">2016-05-15T15:54:38Z</dcterms:modified>
</cp:coreProperties>
</file>